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  <p:sldMasterId id="2147483685" r:id="rId5"/>
    <p:sldMasterId id="2147483696" r:id="rId6"/>
  </p:sldMasterIdLst>
  <p:notesMasterIdLst>
    <p:notesMasterId r:id="rId15"/>
  </p:notesMasterIdLst>
  <p:handoutMasterIdLst>
    <p:handoutMasterId r:id="rId16"/>
  </p:handoutMasterIdLst>
  <p:sldIdLst>
    <p:sldId id="256" r:id="rId7"/>
    <p:sldId id="439" r:id="rId8"/>
    <p:sldId id="269" r:id="rId9"/>
    <p:sldId id="442" r:id="rId10"/>
    <p:sldId id="440" r:id="rId11"/>
    <p:sldId id="441" r:id="rId12"/>
    <p:sldId id="443" r:id="rId13"/>
    <p:sldId id="2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ik, Jody (NIH/NLM) [E]" initials="NJ([" lastIdx="2" clrIdx="0">
    <p:extLst>
      <p:ext uri="{19B8F6BF-5375-455C-9EA6-DF929625EA0E}">
        <p15:presenceInfo xmlns:p15="http://schemas.microsoft.com/office/powerpoint/2012/main" userId="S::nurikjl@nih.gov::49b2bdca-6fe7-48dd-ab42-7db317df6e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78A"/>
    <a:srgbClr val="00417E"/>
    <a:srgbClr val="002355"/>
    <a:srgbClr val="A5A5A5"/>
    <a:srgbClr val="8FA9DD"/>
    <a:srgbClr val="83B5DF"/>
    <a:srgbClr val="4472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82789" autoAdjust="0"/>
  </p:normalViewPr>
  <p:slideViewPr>
    <p:cSldViewPr snapToGrid="0">
      <p:cViewPr varScale="1">
        <p:scale>
          <a:sx n="86" d="100"/>
          <a:sy n="86" d="100"/>
        </p:scale>
        <p:origin x="566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42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D8B876-C59D-4E87-8065-05E60B40C7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186FF-3B33-44DF-BC06-A6BEDEA5BC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52C7D-D774-47DB-8A60-CED9713D1233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A4AF60-A001-46D4-8D3F-49E3CDA623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26134-311D-476E-A38C-949E8092E5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2D407-E3A5-4537-889B-49E0FF2CA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7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C715C-99CD-F746-9346-AC643F2443B8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42586-EABD-6549-B419-135CFF72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76E7D-6128-4264-8475-BAC500C3E0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4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76E7D-6128-4264-8475-BAC500C3E0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02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76E7D-6128-4264-8475-BAC500C3E05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86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76E7D-6128-4264-8475-BAC500C3E05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78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76E7D-6128-4264-8475-BAC500C3E05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89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76E7D-6128-4264-8475-BAC500C3E05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94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76E7D-6128-4264-8475-BAC500C3E05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4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1ECBA-10E6-4E28-99EF-99525B8F3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56FC1-8E3B-4769-86EC-78F0C92FA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51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44C377-3B74-488B-A521-C0AF73D94F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056E2-9C63-4EF6-A71B-310C5B38A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3786D8-5E20-EF4F-8BBE-120F97CDC514}"/>
              </a:ext>
            </a:extLst>
          </p:cNvPr>
          <p:cNvSpPr/>
          <p:nvPr userDrawn="1"/>
        </p:nvSpPr>
        <p:spPr>
          <a:xfrm>
            <a:off x="0" y="6042659"/>
            <a:ext cx="12192000" cy="815341"/>
          </a:xfrm>
          <a:prstGeom prst="rect">
            <a:avLst/>
          </a:prstGeom>
          <a:solidFill>
            <a:srgbClr val="1D5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44F57C1-AB63-556E-88E7-9D98834C86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" y="6223626"/>
            <a:ext cx="3182112" cy="4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6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1ECBA-10E6-4E28-99EF-99525B8F3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56FC1-8E3B-4769-86EC-78F0C92FA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5B9512B-3133-779D-CC3C-FB0B12F77F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" y="6223626"/>
            <a:ext cx="3182112" cy="4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9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51C6E1-36AA-534E-BD94-00A9082553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12238426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010839-4D97-4509-904E-97453EA29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D3B8D-146D-4D2C-92DC-C2B3CEA95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BFB57A9-9D96-FE23-F45E-9865E288B5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" y="6223626"/>
            <a:ext cx="3182112" cy="4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6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9C4C-0911-418B-A68B-F2571CE02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E0456-303C-4752-BC72-EFA5E54E9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5F8350-C77E-334A-8495-2062D28E33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12238426" cy="927100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5A3E598-7484-1D1D-3D1B-9F8B8957DA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" y="6223626"/>
            <a:ext cx="3182112" cy="4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76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47F1E-2D41-4838-9062-4D58B969C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1426F-93EF-49D2-AEFD-96BD9A590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63032-6F48-4EC0-9E04-F64A956A3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C2F47-FC6F-B84B-8B6F-CA951F3CA5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12238426" cy="9271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913C714-70A9-C2CA-01FE-78171B0BBF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" y="6223626"/>
            <a:ext cx="3182112" cy="4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72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A787DE3A-9044-4902-BB3D-7DBD2EF626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6F352C-E8E9-43FB-8B89-ED32167D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CDA2E-E393-4DB8-B7C0-A47F543C8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38140-1A0C-430C-8FFF-41893D504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D5411B-917C-4400-86DE-ABFCD61047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554B9-9C5B-4D8A-9385-EC81F45437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46090-F896-114D-98DB-3BFB1A414B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30900"/>
            <a:ext cx="12238426" cy="9271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2DF9DE1-3A7B-1983-D680-DDE42694F5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" y="6223626"/>
            <a:ext cx="3182112" cy="4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29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B23FA-6E6B-469A-8B10-618C6060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FAD3DF-3974-1445-AA3B-D4BE440A99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12238426" cy="927100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9408DFF-8F52-F864-3FAA-2DAB203F1B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" y="6223626"/>
            <a:ext cx="3182112" cy="4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05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E86E80-51F4-344D-B812-5198F5F0A6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12238426" cy="927100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F9510507-4658-7170-0C16-1B8479E7EB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" y="6223626"/>
            <a:ext cx="3182112" cy="4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2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15FA-0986-4DA3-B550-640BE6B21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3B989-7F03-4E4C-9588-C4B75DEBE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488C5-2042-4F90-851E-77D33959F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491A69-9FBB-864F-A549-D0D02A2F2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12238426" cy="9271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18178F2-B3CE-5604-8917-ABA85E072D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" y="6223626"/>
            <a:ext cx="3182112" cy="4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53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E0676-53A9-4CC6-8EAA-B05F01934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A66C3E-3CDC-4EAC-9E3C-FC8D9643B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94B7E-26EE-4436-B802-DE6AC8328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029289-F214-364C-AFB8-4648703048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12238426" cy="9271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2F0645F-8DBD-3BD3-518C-7F7ED866DB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" y="6223626"/>
            <a:ext cx="3182112" cy="4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0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8EBD9F0-FFB9-413F-A29F-5F6478706A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010839-4D97-4509-904E-97453EA29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D3B8D-146D-4D2C-92DC-C2B3CEA95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76D2A3-056A-0347-9C5B-17E8D4363449}"/>
              </a:ext>
            </a:extLst>
          </p:cNvPr>
          <p:cNvSpPr/>
          <p:nvPr userDrawn="1"/>
        </p:nvSpPr>
        <p:spPr>
          <a:xfrm>
            <a:off x="0" y="6042659"/>
            <a:ext cx="12192000" cy="815341"/>
          </a:xfrm>
          <a:prstGeom prst="rect">
            <a:avLst/>
          </a:prstGeom>
          <a:solidFill>
            <a:srgbClr val="1D5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4F50E4B-3DF8-3C26-5C85-65FC060B90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" y="6223626"/>
            <a:ext cx="3182112" cy="4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22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056E2-9C63-4EF6-A71B-310C5B38A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A4FD99-32FF-A048-ABEF-F1300009E4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12238426" cy="927100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0054730-AF55-9FBD-FC69-6DC381330D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" y="6223626"/>
            <a:ext cx="3182112" cy="4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83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1ECBA-10E6-4E28-99EF-99525B8F3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56FC1-8E3B-4769-86EC-78F0C92FA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12816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DEDA55-1278-D14A-8B77-1A67DA423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026"/>
          <a:stretch/>
        </p:blipFill>
        <p:spPr>
          <a:xfrm>
            <a:off x="0" y="0"/>
            <a:ext cx="12192000" cy="60332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010839-4D97-4509-904E-97453EA29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D3B8D-146D-4D2C-92DC-C2B3CEA95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76D2A3-056A-0347-9C5B-17E8D4363449}"/>
              </a:ext>
            </a:extLst>
          </p:cNvPr>
          <p:cNvSpPr/>
          <p:nvPr userDrawn="1"/>
        </p:nvSpPr>
        <p:spPr>
          <a:xfrm>
            <a:off x="0" y="6042659"/>
            <a:ext cx="12192000" cy="815341"/>
          </a:xfrm>
          <a:prstGeom prst="rect">
            <a:avLst/>
          </a:prstGeom>
          <a:solidFill>
            <a:srgbClr val="1D5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B05C28D-320B-0789-B3D0-B4AA5AA49D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" y="6223626"/>
            <a:ext cx="3182112" cy="4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52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9C4C-0911-418B-A68B-F2571CE02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E0456-303C-4752-BC72-EFA5E54E9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CC437B-3B80-E645-94B4-46B77D0F76E5}"/>
              </a:ext>
            </a:extLst>
          </p:cNvPr>
          <p:cNvSpPr/>
          <p:nvPr userDrawn="1"/>
        </p:nvSpPr>
        <p:spPr>
          <a:xfrm>
            <a:off x="0" y="6042659"/>
            <a:ext cx="12192000" cy="815341"/>
          </a:xfrm>
          <a:prstGeom prst="rect">
            <a:avLst/>
          </a:prstGeom>
          <a:solidFill>
            <a:srgbClr val="1D5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F3F9181-02CD-A963-0D6C-23B2F97C2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" y="6223626"/>
            <a:ext cx="3182112" cy="4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88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47F1E-2D41-4838-9062-4D58B969C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1426F-93EF-49D2-AEFD-96BD9A590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63032-6F48-4EC0-9E04-F64A956A3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1C8A4D-6F85-E040-A2E8-D4327347B87E}"/>
              </a:ext>
            </a:extLst>
          </p:cNvPr>
          <p:cNvSpPr/>
          <p:nvPr userDrawn="1"/>
        </p:nvSpPr>
        <p:spPr>
          <a:xfrm>
            <a:off x="0" y="6042659"/>
            <a:ext cx="12192000" cy="815341"/>
          </a:xfrm>
          <a:prstGeom prst="rect">
            <a:avLst/>
          </a:prstGeom>
          <a:solidFill>
            <a:srgbClr val="1D5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3E75E98-A8D2-6F59-B595-3F773D8C65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" y="6223626"/>
            <a:ext cx="3182112" cy="4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59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F352C-E8E9-43FB-8B89-ED32167D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CDA2E-E393-4DB8-B7C0-A47F543C8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38140-1A0C-430C-8FFF-41893D504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D5411B-917C-4400-86DE-ABFCD61047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554B9-9C5B-4D8A-9385-EC81F45437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F247A6-C39B-2B47-96D9-C0B7757F4D79}"/>
              </a:ext>
            </a:extLst>
          </p:cNvPr>
          <p:cNvSpPr/>
          <p:nvPr userDrawn="1"/>
        </p:nvSpPr>
        <p:spPr>
          <a:xfrm>
            <a:off x="0" y="6042659"/>
            <a:ext cx="12192000" cy="815341"/>
          </a:xfrm>
          <a:prstGeom prst="rect">
            <a:avLst/>
          </a:prstGeom>
          <a:solidFill>
            <a:srgbClr val="1D5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B37B8DC-392A-53D6-748B-92D163B517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" y="6223626"/>
            <a:ext cx="3182112" cy="4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91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B23FA-6E6B-469A-8B10-618C6060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0DA55C-8461-734D-AC53-37CC4277960E}"/>
              </a:ext>
            </a:extLst>
          </p:cNvPr>
          <p:cNvSpPr/>
          <p:nvPr userDrawn="1"/>
        </p:nvSpPr>
        <p:spPr>
          <a:xfrm>
            <a:off x="0" y="6042659"/>
            <a:ext cx="12192000" cy="815341"/>
          </a:xfrm>
          <a:prstGeom prst="rect">
            <a:avLst/>
          </a:prstGeom>
          <a:solidFill>
            <a:srgbClr val="1D5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3177634-7063-AE2D-C452-747C943F5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" y="6223626"/>
            <a:ext cx="3182112" cy="4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50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D785517-E165-2641-A6C1-CDBB907F7CC7}"/>
              </a:ext>
            </a:extLst>
          </p:cNvPr>
          <p:cNvSpPr/>
          <p:nvPr userDrawn="1"/>
        </p:nvSpPr>
        <p:spPr>
          <a:xfrm>
            <a:off x="0" y="6042659"/>
            <a:ext cx="12192000" cy="815341"/>
          </a:xfrm>
          <a:prstGeom prst="rect">
            <a:avLst/>
          </a:prstGeom>
          <a:solidFill>
            <a:srgbClr val="1D5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70824625-364B-2BA6-494E-EDD2128586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" y="6223626"/>
            <a:ext cx="3182112" cy="4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82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15FA-0986-4DA3-B550-640BE6B21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3B989-7F03-4E4C-9588-C4B75DEBE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488C5-2042-4F90-851E-77D33959F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89978B-A1CA-AA4B-AD0C-82DF559F5A6C}"/>
              </a:ext>
            </a:extLst>
          </p:cNvPr>
          <p:cNvSpPr/>
          <p:nvPr userDrawn="1"/>
        </p:nvSpPr>
        <p:spPr>
          <a:xfrm>
            <a:off x="0" y="6042659"/>
            <a:ext cx="12192000" cy="815341"/>
          </a:xfrm>
          <a:prstGeom prst="rect">
            <a:avLst/>
          </a:prstGeom>
          <a:solidFill>
            <a:srgbClr val="1D5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01F12FD-3BC3-8117-6094-62BB04D3E2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" y="6223626"/>
            <a:ext cx="3182112" cy="4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73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E0676-53A9-4CC6-8EAA-B05F01934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A66C3E-3CDC-4EAC-9E3C-FC8D9643B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94B7E-26EE-4436-B802-DE6AC8328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EDF8BC-673C-FB42-833A-AE1B86E768CE}"/>
              </a:ext>
            </a:extLst>
          </p:cNvPr>
          <p:cNvSpPr/>
          <p:nvPr userDrawn="1"/>
        </p:nvSpPr>
        <p:spPr>
          <a:xfrm>
            <a:off x="0" y="6042659"/>
            <a:ext cx="12192000" cy="815341"/>
          </a:xfrm>
          <a:prstGeom prst="rect">
            <a:avLst/>
          </a:prstGeom>
          <a:solidFill>
            <a:srgbClr val="1D5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8DDEA17-B20D-7105-5AFC-3B827D3DB5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" y="6223626"/>
            <a:ext cx="3182112" cy="4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5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FEA4278-0263-41FA-B99F-92D08E4407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7A9C4C-0911-418B-A68B-F2571CE02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E0456-303C-4752-BC72-EFA5E54E9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CC437B-3B80-E645-94B4-46B77D0F76E5}"/>
              </a:ext>
            </a:extLst>
          </p:cNvPr>
          <p:cNvSpPr/>
          <p:nvPr userDrawn="1"/>
        </p:nvSpPr>
        <p:spPr>
          <a:xfrm>
            <a:off x="0" y="6042659"/>
            <a:ext cx="12192000" cy="815341"/>
          </a:xfrm>
          <a:prstGeom prst="rect">
            <a:avLst/>
          </a:prstGeom>
          <a:solidFill>
            <a:srgbClr val="1D5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56E93B5-F76A-12AF-DCE9-76CA00DCD4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" y="6223626"/>
            <a:ext cx="3182112" cy="4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16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056E2-9C63-4EF6-A71B-310C5B38A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3786D8-5E20-EF4F-8BBE-120F97CDC514}"/>
              </a:ext>
            </a:extLst>
          </p:cNvPr>
          <p:cNvSpPr/>
          <p:nvPr userDrawn="1"/>
        </p:nvSpPr>
        <p:spPr>
          <a:xfrm>
            <a:off x="0" y="6042659"/>
            <a:ext cx="12192000" cy="815341"/>
          </a:xfrm>
          <a:prstGeom prst="rect">
            <a:avLst/>
          </a:prstGeom>
          <a:solidFill>
            <a:srgbClr val="1D5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B1E1CDF-457D-3DB9-D749-7C48FCE6C9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" y="6223626"/>
            <a:ext cx="3182112" cy="4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7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A3805D-BBA6-4CD8-902E-8BB9FE88E1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947F1E-2D41-4838-9062-4D58B969C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1426F-93EF-49D2-AEFD-96BD9A590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63032-6F48-4EC0-9E04-F64A956A3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1C8A4D-6F85-E040-A2E8-D4327347B87E}"/>
              </a:ext>
            </a:extLst>
          </p:cNvPr>
          <p:cNvSpPr/>
          <p:nvPr userDrawn="1"/>
        </p:nvSpPr>
        <p:spPr>
          <a:xfrm>
            <a:off x="0" y="6042659"/>
            <a:ext cx="12192000" cy="815341"/>
          </a:xfrm>
          <a:prstGeom prst="rect">
            <a:avLst/>
          </a:prstGeom>
          <a:solidFill>
            <a:srgbClr val="1D5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666AF09-9490-73F5-F023-8294466BD2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" y="6223626"/>
            <a:ext cx="3182112" cy="4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4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A787DE3A-9044-4902-BB3D-7DBD2EF626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6F352C-E8E9-43FB-8B89-ED32167D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CDA2E-E393-4DB8-B7C0-A47F543C8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38140-1A0C-430C-8FFF-41893D504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D5411B-917C-4400-86DE-ABFCD61047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554B9-9C5B-4D8A-9385-EC81F45437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F247A6-C39B-2B47-96D9-C0B7757F4D79}"/>
              </a:ext>
            </a:extLst>
          </p:cNvPr>
          <p:cNvSpPr/>
          <p:nvPr userDrawn="1"/>
        </p:nvSpPr>
        <p:spPr>
          <a:xfrm>
            <a:off x="0" y="6042659"/>
            <a:ext cx="12192000" cy="815341"/>
          </a:xfrm>
          <a:prstGeom prst="rect">
            <a:avLst/>
          </a:prstGeom>
          <a:solidFill>
            <a:srgbClr val="1D5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274BAF1-9BE2-F0F8-1A30-23006DE5AD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" y="6223626"/>
            <a:ext cx="3182112" cy="4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3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4F34D4-D9B8-4CB8-9C32-38913C3F62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EB23FA-6E6B-469A-8B10-618C6060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0DA55C-8461-734D-AC53-37CC4277960E}"/>
              </a:ext>
            </a:extLst>
          </p:cNvPr>
          <p:cNvSpPr/>
          <p:nvPr userDrawn="1"/>
        </p:nvSpPr>
        <p:spPr>
          <a:xfrm>
            <a:off x="0" y="6042659"/>
            <a:ext cx="12192000" cy="815341"/>
          </a:xfrm>
          <a:prstGeom prst="rect">
            <a:avLst/>
          </a:prstGeom>
          <a:solidFill>
            <a:srgbClr val="1D5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77634D9-28F8-22B0-A3F0-2456AB77DD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" y="6223626"/>
            <a:ext cx="3182112" cy="4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6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7EDFFC-3E6B-4D60-96D2-EC5C51877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785517-E165-2641-A6C1-CDBB907F7CC7}"/>
              </a:ext>
            </a:extLst>
          </p:cNvPr>
          <p:cNvSpPr/>
          <p:nvPr userDrawn="1"/>
        </p:nvSpPr>
        <p:spPr>
          <a:xfrm>
            <a:off x="0" y="6042659"/>
            <a:ext cx="12192000" cy="815341"/>
          </a:xfrm>
          <a:prstGeom prst="rect">
            <a:avLst/>
          </a:prstGeom>
          <a:solidFill>
            <a:srgbClr val="1D5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F32326A8-9727-C1DB-FD34-39F49C5D32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" y="6223626"/>
            <a:ext cx="3182112" cy="4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7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A826CF-0ECB-434D-B30E-25F27A8B47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8315FA-0986-4DA3-B550-640BE6B21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3B989-7F03-4E4C-9588-C4B75DEBE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488C5-2042-4F90-851E-77D33959F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89978B-A1CA-AA4B-AD0C-82DF559F5A6C}"/>
              </a:ext>
            </a:extLst>
          </p:cNvPr>
          <p:cNvSpPr/>
          <p:nvPr userDrawn="1"/>
        </p:nvSpPr>
        <p:spPr>
          <a:xfrm>
            <a:off x="0" y="6042659"/>
            <a:ext cx="12192000" cy="815341"/>
          </a:xfrm>
          <a:prstGeom prst="rect">
            <a:avLst/>
          </a:prstGeom>
          <a:solidFill>
            <a:srgbClr val="1D5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4C94761-9CB9-1315-B391-FC3D3641A4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" y="6223626"/>
            <a:ext cx="3182112" cy="4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7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1EE0B8-3C09-45D9-91FE-63841F5932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CE0676-53A9-4CC6-8EAA-B05F01934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A66C3E-3CDC-4EAC-9E3C-FC8D9643B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94B7E-26EE-4436-B802-DE6AC8328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EDF8BC-673C-FB42-833A-AE1B86E768CE}"/>
              </a:ext>
            </a:extLst>
          </p:cNvPr>
          <p:cNvSpPr/>
          <p:nvPr userDrawn="1"/>
        </p:nvSpPr>
        <p:spPr>
          <a:xfrm>
            <a:off x="0" y="6042659"/>
            <a:ext cx="12192000" cy="815341"/>
          </a:xfrm>
          <a:prstGeom prst="rect">
            <a:avLst/>
          </a:prstGeom>
          <a:solidFill>
            <a:srgbClr val="1D5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A0D2BFA-5C7F-D3CB-C3F4-DD3AB4959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" y="6223626"/>
            <a:ext cx="3182112" cy="4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1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tif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7.emf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1BAFAF-D3D3-48C2-AD74-C26D4F427FA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9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7C5BA6-5F87-4AEE-9731-B58F5CB71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89A6C-A538-418B-A219-83B3647FD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4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A6780D-6605-144E-9A56-6D7AFD5D13D6}"/>
              </a:ext>
            </a:extLst>
          </p:cNvPr>
          <p:cNvSpPr/>
          <p:nvPr userDrawn="1"/>
        </p:nvSpPr>
        <p:spPr>
          <a:xfrm>
            <a:off x="1003873" y="6035063"/>
            <a:ext cx="10638000" cy="815341"/>
          </a:xfrm>
          <a:prstGeom prst="rect">
            <a:avLst/>
          </a:prstGeom>
          <a:solidFill>
            <a:srgbClr val="1D5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35B0EA7-4367-B06B-D53B-D8FF6844037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9" y="6219878"/>
            <a:ext cx="3182112" cy="4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8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2" r:id="rId2"/>
    <p:sldLayoutId id="2147483673" r:id="rId3"/>
    <p:sldLayoutId id="2147483674" r:id="rId4"/>
    <p:sldLayoutId id="2147483684" r:id="rId5"/>
    <p:sldLayoutId id="2147483676" r:id="rId6"/>
    <p:sldLayoutId id="2147483677" r:id="rId7"/>
    <p:sldLayoutId id="2147483678" r:id="rId8"/>
    <p:sldLayoutId id="2147483683" r:id="rId9"/>
    <p:sldLayoutId id="214748368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9E0710-E4F6-354E-8547-A32B3CDA90A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5930900"/>
            <a:ext cx="12192000" cy="9271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7C5BA6-5F87-4AEE-9731-B58F5CB71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89A6C-A538-418B-A219-83B3647FD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5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0" name="Picture 119" descr="Text&#10;&#10;Description automatically generated">
            <a:extLst>
              <a:ext uri="{FF2B5EF4-FFF2-40B4-BE49-F238E27FC236}">
                <a16:creationId xmlns:a16="http://schemas.microsoft.com/office/drawing/2014/main" id="{F7BB8454-CE04-DBEB-2753-C363F6803A8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" y="6223626"/>
            <a:ext cx="3182112" cy="4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1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3C0BB0-36EF-8545-A635-F524F34A7D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t="-742874" b="101364"/>
          <a:stretch/>
        </p:blipFill>
        <p:spPr>
          <a:xfrm>
            <a:off x="0" y="0"/>
            <a:ext cx="12192000" cy="603324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7C5BA6-5F87-4AEE-9731-B58F5CB71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89A6C-A538-418B-A219-83B3647FD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A6780D-6605-144E-9A56-6D7AFD5D13D6}"/>
              </a:ext>
            </a:extLst>
          </p:cNvPr>
          <p:cNvSpPr/>
          <p:nvPr userDrawn="1"/>
        </p:nvSpPr>
        <p:spPr>
          <a:xfrm>
            <a:off x="0" y="6042659"/>
            <a:ext cx="12192000" cy="815341"/>
          </a:xfrm>
          <a:prstGeom prst="rect">
            <a:avLst/>
          </a:prstGeom>
          <a:solidFill>
            <a:srgbClr val="1D5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: National Center for Biotechnology Information,  National Library of Medicine, National Institutes of Health, Department of Health and Human Services">
            <a:extLst>
              <a:ext uri="{FF2B5EF4-FFF2-40B4-BE49-F238E27FC236}">
                <a16:creationId xmlns:a16="http://schemas.microsoft.com/office/drawing/2014/main" id="{CFABF25A-DE54-4F44-8739-FC6147A79B2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70" y="6020583"/>
            <a:ext cx="5061267" cy="844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77D4A3-CC10-6A48-8C23-6806368DCA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b="12026"/>
          <a:stretch/>
        </p:blipFill>
        <p:spPr>
          <a:xfrm>
            <a:off x="0" y="0"/>
            <a:ext cx="12192000" cy="60332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2CBA01-DF70-5B36-8F35-E13A9B9A64D0}"/>
              </a:ext>
            </a:extLst>
          </p:cNvPr>
          <p:cNvSpPr/>
          <p:nvPr userDrawn="1"/>
        </p:nvSpPr>
        <p:spPr>
          <a:xfrm>
            <a:off x="1012750" y="6049793"/>
            <a:ext cx="10638000" cy="808208"/>
          </a:xfrm>
          <a:prstGeom prst="rect">
            <a:avLst/>
          </a:prstGeom>
          <a:solidFill>
            <a:srgbClr val="1D5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EDB59CD-840F-42FC-E173-46FC64B54CF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9" y="6219878"/>
            <a:ext cx="3182112" cy="4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8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velvet.abercrumbie@nih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chynice.cotten@nih.g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2.safelinks.protection.outlook.com/?url=https%3A%2F%2Fwww.gsa.gov%2Fabout-us%2Fevents-and-training%2Four-training-programs%2Ftraining-for-vendors%2Fhow-to-get-on-schedule&amp;data=05%7C02%7Cabercrumbietv%40mail.nlm.nih.gov%7C128badfd87184079383908dc5edf1fab%7C14b77578977342d58507251ca2dc2b06%7C0%7C0%7C638489559620578547%7CUnknown%7CTWFpbGZsb3d8eyJWIjoiMC4wLjAwMDAiLCJQIjoiV2luMzIiLCJBTiI6Ik1haWwiLCJXVCI6Mn0%3D%7C0%7C%7C%7C&amp;sdata=SAJu2gflM5jasq0%2FwySUS2G%2BSFM0HFoLqatDywz%2F7b4%3D&amp;reserved=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am.gov/content/opportunities" TargetMode="External"/><Relationship Id="rId5" Type="http://schemas.openxmlformats.org/officeDocument/2006/relationships/hyperlink" Target="https://nitaac.nih.gov/resources/frequently-asked-questions/how-can-companies-be-added-nitaac-gwac" TargetMode="External"/><Relationship Id="rId4" Type="http://schemas.openxmlformats.org/officeDocument/2006/relationships/hyperlink" Target="https://gcc02.safelinks.protection.outlook.com/?url=https%3A%2F%2Fwww.ncsi.com%2Fwp-content%2Fuploads%2F2020%2F10%2FNASA_SEWP_Industry_Handout.pdf&amp;data=05%7C02%7Cabercrumbietv%40mail.nlm.nih.gov%7C128badfd87184079383908dc5edf1fab%7C14b77578977342d58507251ca2dc2b06%7C0%7C0%7C638489559620588123%7CUnknown%7CTWFpbGZsb3d8eyJWIjoiMC4wLjAwMDAiLCJQIjoiV2luMzIiLCJBTiI6Ik1haWwiLCJXVCI6Mn0%3D%7C0%7C%7C%7C&amp;sdata=Gvce2OdWSNyD%2BhWIboSQPXlu4tJqdIboAuqepMO5Hzs%3D&amp;reserved=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267200"/>
            <a:ext cx="7315200" cy="1447800"/>
          </a:xfrm>
        </p:spPr>
        <p:txBody>
          <a:bodyPr>
            <a:normAutofit lnSpcReduction="10000"/>
          </a:bodyPr>
          <a:lstStyle/>
          <a:p>
            <a:pPr lvl="0" algn="r"/>
            <a:endParaRPr lang="en-US" dirty="0">
              <a:solidFill>
                <a:prstClr val="white">
                  <a:tint val="75000"/>
                </a:prstClr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1900" dirty="0">
                <a:solidFill>
                  <a:prstClr val="white">
                    <a:tint val="75000"/>
                  </a:prstClr>
                </a:solidFill>
              </a:rPr>
              <a:t>Office of Acquisitions</a:t>
            </a:r>
          </a:p>
          <a:p>
            <a:pPr algn="r">
              <a:spcBef>
                <a:spcPts val="0"/>
              </a:spcBef>
            </a:pPr>
            <a:r>
              <a:rPr lang="en-US" sz="1900" dirty="0">
                <a:solidFill>
                  <a:prstClr val="white">
                    <a:tint val="75000"/>
                  </a:prstClr>
                </a:solidFill>
              </a:rPr>
              <a:t>National Library of Medicine</a:t>
            </a:r>
          </a:p>
          <a:p>
            <a:pPr algn="r">
              <a:spcBef>
                <a:spcPts val="0"/>
              </a:spcBef>
            </a:pPr>
            <a:r>
              <a:rPr lang="en-US" sz="1900" dirty="0">
                <a:solidFill>
                  <a:prstClr val="white">
                    <a:tint val="75000"/>
                  </a:prstClr>
                </a:solidFill>
              </a:rPr>
              <a:t>National Institutes of Health</a:t>
            </a:r>
          </a:p>
          <a:p>
            <a:pPr algn="r">
              <a:spcBef>
                <a:spcPts val="0"/>
              </a:spcBef>
            </a:pPr>
            <a:r>
              <a:rPr lang="en-US" sz="1900" dirty="0">
                <a:solidFill>
                  <a:prstClr val="white">
                    <a:tint val="75000"/>
                  </a:prstClr>
                </a:solidFill>
              </a:rPr>
              <a:t>U.S. Department of Health &amp; Human Services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599"/>
            <a:ext cx="8305800" cy="4442791"/>
          </a:xfrm>
        </p:spPr>
        <p:txBody>
          <a:bodyPr/>
          <a:lstStyle/>
          <a:p>
            <a:r>
              <a:rPr lang="en-US" sz="4000" b="1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National Institutes of Health</a:t>
            </a:r>
            <a:br>
              <a:rPr lang="en-US" sz="4000" b="1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</a:br>
            <a:r>
              <a:rPr lang="en-US" sz="4000" b="1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National Library of Medicine             Office of Acquisitions </a:t>
            </a:r>
            <a:br>
              <a:rPr lang="en-US" sz="4000" b="1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</a:br>
            <a:br>
              <a:rPr lang="en-US" sz="4000" b="1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</a:br>
            <a:r>
              <a:rPr lang="en-US" sz="4000" b="1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Small Business Engagement</a:t>
            </a:r>
            <a:br>
              <a:rPr lang="en-US" sz="2000" b="1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</a:br>
            <a:br>
              <a:rPr lang="en-US" sz="2000" b="1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</a:br>
            <a:br>
              <a:rPr lang="en-US" sz="2000" b="1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</a:br>
            <a:r>
              <a:rPr lang="en-US" sz="2400" b="1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Velvet Abercrumbie, Deputy Director, NLM OA</a:t>
            </a:r>
            <a:endParaRPr lang="en-US" sz="2400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9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A1C66-D8F1-D2FC-27BA-6AA4B354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24DFE-7E04-6C66-A208-D2C25E6BCB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NLM Office of Acquisitions 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SB Engagement Efforts</a:t>
            </a:r>
            <a:endParaRPr lang="en-US" dirty="0"/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SB Contracting Opportunities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Q &amp;A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8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182DA2-92F5-C987-03A4-2865003EA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Dan Hartinger, Director, NLM OA</a:t>
            </a:r>
          </a:p>
          <a:p>
            <a:pPr marL="0" indent="0">
              <a:buNone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Velvet Abercrumbie, Deputy Director, NLM OA</a:t>
            </a: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velvet.abercrumbie@nih.gov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Chynice Cotten, Small Business Liaison, NLM OA </a:t>
            </a: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chynice.cotten@nih.gov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F2C7C9-A23B-48A0-B2AE-EC6D464197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419600" y="6324600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FA9AA-3294-404D-B319-2B75C3DF66C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31FC3E-9008-44C2-B24A-29FB7FB16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NLM Office of Acquisitions Leadership</a:t>
            </a:r>
            <a:b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176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182DA2-92F5-C987-03A4-2865003EA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4461"/>
            <a:ext cx="10515600" cy="587733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Three Branches 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Serving Eighteen Program Offices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900-1000 Employees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Commodities, Supplies, Services &amp; IT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FY23 Awards Approx. $656M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MAS vehicles - Internal &amp; External (HHS, NIH, GSA, GWAC, NASA SEWP,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F2C7C9-A23B-48A0-B2AE-EC6D464197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419600" y="6324600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FA9AA-3294-404D-B319-2B75C3DF66C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31FC3E-9008-44C2-B24A-29FB7FB16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9335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NLM</a:t>
            </a:r>
            <a:r>
              <a:rPr lang="en-US" sz="49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Office of Acquisitions</a:t>
            </a:r>
            <a:b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1494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182DA2-92F5-C987-03A4-2865003EA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Designated SB Liaison</a:t>
            </a:r>
          </a:p>
          <a:p>
            <a:pPr marL="0" indent="0">
              <a:buNone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Contract Action Reviews</a:t>
            </a:r>
          </a:p>
          <a:p>
            <a:pPr marL="0" indent="0">
              <a:buNone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CO &amp; Program Office Market Research </a:t>
            </a:r>
          </a:p>
          <a:p>
            <a:pPr marL="0" indent="0">
              <a:buNone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Engagement with Industry</a:t>
            </a:r>
          </a:p>
          <a:p>
            <a:pPr marL="0" indent="0">
              <a:buNone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F2C7C9-A23B-48A0-B2AE-EC6D464197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419600" y="6324600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FA9AA-3294-404D-B319-2B75C3DF66C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31FC3E-9008-44C2-B24A-29FB7FB16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</a:br>
            <a:r>
              <a:rPr lang="en-US" sz="49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SB Engagement Efforts</a:t>
            </a:r>
            <a:b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6907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182DA2-92F5-C987-03A4-2865003EA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77" y="1540565"/>
            <a:ext cx="11787809" cy="426079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F2C7C9-A23B-48A0-B2AE-EC6D464197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419600" y="6324600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FA9AA-3294-404D-B319-2B75C3DF66C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31FC3E-9008-44C2-B24A-29FB7FB16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NLM SB Set-Aside Opportunities</a:t>
            </a:r>
            <a:b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</a:br>
            <a:endParaRPr lang="en-US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AE4DB8-ABEF-4C83-7001-FB6677615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152238"/>
              </p:ext>
            </p:extLst>
          </p:nvPr>
        </p:nvGraphicFramePr>
        <p:xfrm>
          <a:off x="155713" y="1424388"/>
          <a:ext cx="11787810" cy="3671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1">
                  <a:extLst>
                    <a:ext uri="{9D8B030D-6E8A-4147-A177-3AD203B41FA5}">
                      <a16:colId xmlns:a16="http://schemas.microsoft.com/office/drawing/2014/main" val="3868990238"/>
                    </a:ext>
                  </a:extLst>
                </a:gridCol>
                <a:gridCol w="1630018">
                  <a:extLst>
                    <a:ext uri="{9D8B030D-6E8A-4147-A177-3AD203B41FA5}">
                      <a16:colId xmlns:a16="http://schemas.microsoft.com/office/drawing/2014/main" val="831643976"/>
                    </a:ext>
                  </a:extLst>
                </a:gridCol>
                <a:gridCol w="1351721">
                  <a:extLst>
                    <a:ext uri="{9D8B030D-6E8A-4147-A177-3AD203B41FA5}">
                      <a16:colId xmlns:a16="http://schemas.microsoft.com/office/drawing/2014/main" val="2173130443"/>
                    </a:ext>
                  </a:extLst>
                </a:gridCol>
                <a:gridCol w="1490870">
                  <a:extLst>
                    <a:ext uri="{9D8B030D-6E8A-4147-A177-3AD203B41FA5}">
                      <a16:colId xmlns:a16="http://schemas.microsoft.com/office/drawing/2014/main" val="2705257045"/>
                    </a:ext>
                  </a:extLst>
                </a:gridCol>
              </a:tblGrid>
              <a:tr h="720785"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Primary NAICS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 Solicitation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 Award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507880"/>
                  </a:ext>
                </a:extLst>
              </a:tr>
              <a:tr h="417597">
                <a:tc>
                  <a:txBody>
                    <a:bodyPr/>
                    <a:lstStyle/>
                    <a:p>
                      <a:r>
                        <a:rPr lang="en-US" dirty="0"/>
                        <a:t>Behavioral Maintenance Scoping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541611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419130"/>
                  </a:ext>
                </a:extLst>
              </a:tr>
              <a:tr h="417597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Library Business and Automating Service-Oriented Business Processes/Procedures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541519-1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840872"/>
                  </a:ext>
                </a:extLst>
              </a:tr>
              <a:tr h="417597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Software Development, Automation, and Maintenance to Support Health Care Biomedical Vocabularies,  and Standards for the NLM's OCCS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541512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074335"/>
                  </a:ext>
                </a:extLst>
              </a:tr>
              <a:tr h="417597">
                <a:tc>
                  <a:txBody>
                    <a:bodyPr/>
                    <a:lstStyle/>
                    <a:p>
                      <a:r>
                        <a:rPr lang="en-US" dirty="0"/>
                        <a:t>VideoCast Modernization  (OM)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541511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12090"/>
                  </a:ext>
                </a:extLst>
              </a:tr>
              <a:tr h="41759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fr-FR" dirty="0"/>
                        <a:t>BAS Enterprise Systems Support Services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541611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07344"/>
                  </a:ext>
                </a:extLst>
              </a:tr>
              <a:tr h="41759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Security Keys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541511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861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420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182DA2-92F5-C987-03A4-2865003EA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How to Get on Schedule | GSA</a:t>
            </a:r>
            <a:r>
              <a:rPr lang="en-US" sz="2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26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NASA_SEWP_Industry_Handout.pdf (ncsi.com)</a:t>
            </a:r>
            <a:endParaRPr lang="en-US" sz="2600" u="sng" dirty="0">
              <a:solidFill>
                <a:srgbClr val="0000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US" sz="2600" u="sng" dirty="0">
              <a:solidFill>
                <a:srgbClr val="0000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26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5"/>
              </a:rPr>
              <a:t>How can companies be added to a NITAAC GWAC? | NITAAC (nih.gov)</a:t>
            </a:r>
            <a:endParaRPr lang="en-US" sz="2600" u="sng" dirty="0">
              <a:solidFill>
                <a:srgbClr val="0000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US" sz="2600" u="sng" dirty="0">
              <a:solidFill>
                <a:srgbClr val="0000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https://sam.gov/content/opportunities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F2C7C9-A23B-48A0-B2AE-EC6D464197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419600" y="6324600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FA9AA-3294-404D-B319-2B75C3DF66C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31FC3E-9008-44C2-B24A-29FB7FB16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</a:br>
            <a:r>
              <a:rPr lang="en-US" sz="49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Locate Opportunities </a:t>
            </a:r>
            <a:b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7280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up of coffee 3D pattern">
            <a:extLst>
              <a:ext uri="{FF2B5EF4-FFF2-40B4-BE49-F238E27FC236}">
                <a16:creationId xmlns:a16="http://schemas.microsoft.com/office/drawing/2014/main" id="{5A3665C9-1B5C-85C8-F4AA-0000BE3CA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9950" y="1524000"/>
            <a:ext cx="5676900" cy="44196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C78304-39FD-470D-B080-15EE769E4E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419600" y="6324600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FA9AA-3294-404D-B319-2B75C3DF66C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896521-F75C-43C6-83A0-F80C673E7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646669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LM_OA_Template.potx" id="{41D7F3F3-2FA8-4C23-85B0-A3E851593A1E}" vid="{040EE61D-E0A5-4052-8F2F-C4797546557C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LM_OA_Template.potx" id="{41D7F3F3-2FA8-4C23-85B0-A3E851593A1E}" vid="{B61099A5-B8D5-430B-840B-47D97B0B9071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LM_OA_Template.potx" id="{41D7F3F3-2FA8-4C23-85B0-A3E851593A1E}" vid="{E3D4B627-DB73-4CF8-8FBD-A46EB543BB5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100C7699C73A498CB057F667D9CD99" ma:contentTypeVersion="13" ma:contentTypeDescription="Create a new document." ma:contentTypeScope="" ma:versionID="9c9f8d19b1702e3bc09ce060b5e79e42">
  <xsd:schema xmlns:xsd="http://www.w3.org/2001/XMLSchema" xmlns:xs="http://www.w3.org/2001/XMLSchema" xmlns:p="http://schemas.microsoft.com/office/2006/metadata/properties" xmlns:ns1="http://schemas.microsoft.com/sharepoint/v3" xmlns:ns3="0b516ab0-04e4-4c88-99cd-523706b96b1a" xmlns:ns4="589fc4a7-9825-4918-b2d3-6237c872ffbf" targetNamespace="http://schemas.microsoft.com/office/2006/metadata/properties" ma:root="true" ma:fieldsID="18b75849b6e8f71892877bdbd21a86b9" ns1:_="" ns3:_="" ns4:_="">
    <xsd:import namespace="http://schemas.microsoft.com/sharepoint/v3"/>
    <xsd:import namespace="0b516ab0-04e4-4c88-99cd-523706b96b1a"/>
    <xsd:import namespace="589fc4a7-9825-4918-b2d3-6237c872ff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16ab0-04e4-4c88-99cd-523706b96b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fc4a7-9825-4918-b2d3-6237c872ffb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033EEA-8F72-47E8-97DC-7CE869DC6F13}">
  <ds:schemaRefs>
    <ds:schemaRef ds:uri="http://purl.org/dc/terms/"/>
    <ds:schemaRef ds:uri="http://schemas.openxmlformats.org/package/2006/metadata/core-properties"/>
    <ds:schemaRef ds:uri="0b516ab0-04e4-4c88-99cd-523706b96b1a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589fc4a7-9825-4918-b2d3-6237c872ffbf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9E27D62-6581-49A6-B4E8-4DBBDB69AC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0F0E12-1691-43F0-B248-924898C99C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b516ab0-04e4-4c88-99cd-523706b96b1a"/>
    <ds:schemaRef ds:uri="589fc4a7-9825-4918-b2d3-6237c872ff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NLM_OA_Template - 03-24-2023</Template>
  <TotalTime>408</TotalTime>
  <Words>319</Words>
  <Application>Microsoft Office PowerPoint</Application>
  <PresentationFormat>Widescreen</PresentationFormat>
  <Paragraphs>92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1_Custom Design</vt:lpstr>
      <vt:lpstr>2_Custom Design</vt:lpstr>
      <vt:lpstr>3_Custom Design</vt:lpstr>
      <vt:lpstr>National Institutes of Health National Library of Medicine             Office of Acquisitions   Small Business Engagement   Velvet Abercrumbie, Deputy Director, NLM OA</vt:lpstr>
      <vt:lpstr>Agenda</vt:lpstr>
      <vt:lpstr> NLM Office of Acquisitions Leadership </vt:lpstr>
      <vt:lpstr> NLM Office of Acquisitions </vt:lpstr>
      <vt:lpstr> SB Engagement Efforts </vt:lpstr>
      <vt:lpstr>NLM SB Set-Aside Opportunities </vt:lpstr>
      <vt:lpstr> Locate Opportunities 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Library of Medicine             Office of Acquisitions  COR Procurement Checklist   Chris Hartley, NLM OA Procurement Analyst, Policy Team</dc:title>
  <dc:creator>Hartley, Chris (NIH/NLM) [E]</dc:creator>
  <cp:lastModifiedBy>Dorothy Callahan</cp:lastModifiedBy>
  <cp:revision>7</cp:revision>
  <dcterms:created xsi:type="dcterms:W3CDTF">2024-03-11T12:14:02Z</dcterms:created>
  <dcterms:modified xsi:type="dcterms:W3CDTF">2024-04-19T14:57:05Z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0x01010027100C7699C73A498CB057F667D9CD99</vt:lpwstr>
  </property>
</Properties>
</file>