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7872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A469-A35B-DCCF-FBBD-21AC3D64D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B83F2-1A5B-9D50-DC4B-54654110F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E9959-9CDD-E799-B207-38B04B13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FF9DA-2C54-5E07-4A98-5D209299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31C7F-A72C-C465-0195-94A134AF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2D65-B0AC-716C-AD07-B8E7CB36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E8369-73AE-0BE2-C11E-4FB1A40FC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6C3EF-D1BF-1CE7-030F-FAF8552F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07257-2DFF-3745-5A8B-8EC4AE99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1A11-0FC1-B44B-8A87-56DEE4B4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43E9F-D171-A16F-3026-AD8D3DBDB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00BAC-C303-6F6A-8518-7D1723636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38B49-76A6-7D1E-89CF-E909009C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6B5D-F407-16EA-4F30-1604D697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400F-CFFC-AAD6-B9E7-E01FD804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2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6B92-6502-8717-25E4-B4B72E83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7344-546F-2084-FF19-A90CCF01F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D2B7-D4DC-9437-1487-DCF2873D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ECE0-D075-2A49-AE91-061441E8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C60D-9A36-93BE-7146-B5E63037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0765-56B3-B39C-0635-26AE50F2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5F96D-CAA4-37BA-4F3A-40E031937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E8D9F-E575-E445-DB86-8C0CC693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3DBF8-68EF-060F-1C40-29E66738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83F3-7C56-DFA3-450A-03EC5AE3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C7DB-2DA1-036D-16AE-3DFDDD63B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2F61-1A6B-BD1A-864E-F1FD0FA31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88D5A-C2CD-40C8-9718-242BA5AC0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65BE6-A576-60D7-6747-B7A1AD3F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B84F3-0261-C7EC-D885-37D426B9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AF58C-3CD0-A55B-F790-741FC4D9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7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CBC7-92FD-2EB3-4B88-9BDC8D5A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663AE-B704-B63C-9C92-87635E4A6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9300B-AED8-454D-08D2-4E3173195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F2CDF-E642-E9F3-D6D0-378BECE6B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AB97-DF05-69B6-3575-2C963F08B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16DF5-5913-99EC-19A7-2E41487C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DEB3A-DE97-0594-4DB4-CAF28152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C9C9F-2274-92B5-BE9D-D677720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68AC-2EE9-C417-74E4-52DA422C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DC739-08A8-40EB-2782-3B25081B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247AB-D804-BD52-42D3-8F19FE1A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1CC0A-0D94-79DC-160D-97E9D305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6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D931C-F373-A252-9E0E-8B64793B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57CBF-8828-4271-DB03-30A2A533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B0637-59C2-45CF-E044-26040F68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C650-976B-B4DE-0E2A-487AB062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1EEED-9533-535C-3711-2A2FCC3F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AAF2D-D204-C3BB-5B8C-1504C840F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7C046-891B-9E0F-3C67-0B679B12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4477E-31F0-028F-2859-293DF5EB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E973D-D571-D166-5BF2-286073E9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145B-A26F-A502-29DA-C148478E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0B94C-0676-47F6-251D-3DB82305A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5B97E-CB67-8C03-0B4F-0E1D0969F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44470-EAFD-540C-AB84-72C39DBD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F89B-2B84-3A47-13C1-E04A6068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A3390-5853-C746-3397-E83CFF98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1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A6443-AE19-4C9B-9DE3-E806AB7B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9BD57-F2C5-AE8E-20D5-F34A00AF4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736CD-22EE-F3BA-C08D-3D0A6B48D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68D8-B014-CF4E-98BC-8A7458F5468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464D0-68E1-CE6F-83EB-05D5DBA73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720B7-6383-803F-0C49-2C992B456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ADA6-4206-EE4A-B9C8-F0B75E136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E319D-7F83-50B6-C5D2-A43DD9DEE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>
                <a:latin typeface="+mn-lt"/>
              </a:rPr>
              <a:t>Cover Slide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92B05A-CB99-EF80-8E4F-938447703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r>
              <a:rPr lang="en-US" dirty="0"/>
              <a:t>Company Representative Point of Contact</a:t>
            </a:r>
          </a:p>
          <a:p>
            <a:r>
              <a:rPr lang="en-US" dirty="0"/>
              <a:t>Company Logo </a:t>
            </a:r>
          </a:p>
        </p:txBody>
      </p:sp>
    </p:spTree>
    <p:extLst>
      <p:ext uri="{BB962C8B-B14F-4D97-AF65-F5344CB8AC3E}">
        <p14:creationId xmlns:p14="http://schemas.microsoft.com/office/powerpoint/2010/main" val="147069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F8C9-8C7F-F533-D2FB-B5F7F749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>
                <a:latin typeface="+mn-lt"/>
              </a:rPr>
              <a:t>Overview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853E4-C6CE-89F9-D40E-6D21F483F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slides have the following components: </a:t>
            </a:r>
          </a:p>
          <a:p>
            <a:pPr lvl="1"/>
            <a:r>
              <a:rPr lang="en-US" dirty="0"/>
              <a:t>Mission </a:t>
            </a:r>
          </a:p>
          <a:p>
            <a:pPr lvl="1"/>
            <a:r>
              <a:rPr lang="en-US" dirty="0"/>
              <a:t>Vision</a:t>
            </a:r>
          </a:p>
          <a:p>
            <a:pPr lvl="1"/>
            <a:r>
              <a:rPr lang="en-US" dirty="0"/>
              <a:t>What value add does the company provide </a:t>
            </a:r>
          </a:p>
          <a:p>
            <a:pPr lvl="1"/>
            <a:r>
              <a:rPr lang="en-US" dirty="0"/>
              <a:t>Certifications (Technical and Industry Certifications)</a:t>
            </a:r>
          </a:p>
          <a:p>
            <a:pPr lvl="1"/>
            <a:r>
              <a:rPr lang="en-US" dirty="0"/>
              <a:t>Top 4 NAICS Codes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7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FAB850-6DEE-E2A0-9E7C-B308F0EC2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5083"/>
              </p:ext>
            </p:extLst>
          </p:nvPr>
        </p:nvGraphicFramePr>
        <p:xfrm>
          <a:off x="301486" y="731520"/>
          <a:ext cx="11589028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257">
                  <a:extLst>
                    <a:ext uri="{9D8B030D-6E8A-4147-A177-3AD203B41FA5}">
                      <a16:colId xmlns:a16="http://schemas.microsoft.com/office/drawing/2014/main" val="1506428479"/>
                    </a:ext>
                  </a:extLst>
                </a:gridCol>
                <a:gridCol w="2897257">
                  <a:extLst>
                    <a:ext uri="{9D8B030D-6E8A-4147-A177-3AD203B41FA5}">
                      <a16:colId xmlns:a16="http://schemas.microsoft.com/office/drawing/2014/main" val="732690405"/>
                    </a:ext>
                  </a:extLst>
                </a:gridCol>
                <a:gridCol w="2897257">
                  <a:extLst>
                    <a:ext uri="{9D8B030D-6E8A-4147-A177-3AD203B41FA5}">
                      <a16:colId xmlns:a16="http://schemas.microsoft.com/office/drawing/2014/main" val="3566189473"/>
                    </a:ext>
                  </a:extLst>
                </a:gridCol>
                <a:gridCol w="2897257">
                  <a:extLst>
                    <a:ext uri="{9D8B030D-6E8A-4147-A177-3AD203B41FA5}">
                      <a16:colId xmlns:a16="http://schemas.microsoft.com/office/drawing/2014/main" val="4043566451"/>
                    </a:ext>
                  </a:extLst>
                </a:gridCol>
              </a:tblGrid>
              <a:tr h="357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 Logo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 Competency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Return on Investment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Contract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526380"/>
                  </a:ext>
                </a:extLst>
              </a:tr>
              <a:tr h="1339275">
                <a:tc>
                  <a:txBody>
                    <a:bodyPr/>
                    <a:lstStyle/>
                    <a:p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541512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words like the following: Improved, Increased, Reduced, Implemented, Developed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Prime or Sub Information</a:t>
                      </a:r>
                    </a:p>
                    <a:p>
                      <a:pPr algn="ctr"/>
                      <a:r>
                        <a:rPr lang="en-US" sz="1200" dirty="0"/>
                        <a:t>Note: This informs the CO/PM/SBS that you have the ability to support their requirements with a strategic partner or independently . In addition, it lets them know you can write and purchase on major contracts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2117"/>
                  </a:ext>
                </a:extLst>
              </a:tr>
              <a:tr h="1428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541513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words like the following: Improved, Increased, Reduced, Implemented, Developed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09366"/>
                  </a:ext>
                </a:extLst>
              </a:tr>
              <a:tr h="1428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541330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words like the following: Improved, Increased, Reduced, Implemented, Developed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84382"/>
                  </a:ext>
                </a:extLst>
              </a:tr>
              <a:tr h="1428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541611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words like the following: Improved, Increased, Reduced, Implemented, Developed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26673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B52F762-A56D-A82F-5F08-4CBEBBB9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534" y="1286133"/>
            <a:ext cx="1250092" cy="10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C0D6F47-4AF8-6718-10D9-26D1728E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8" y="2489600"/>
            <a:ext cx="1251121" cy="12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nited States Central Command - Wikipedia">
            <a:extLst>
              <a:ext uri="{FF2B5EF4-FFF2-40B4-BE49-F238E27FC236}">
                <a16:creationId xmlns:a16="http://schemas.microsoft.com/office/drawing/2014/main" id="{4CEA7E19-3453-E9E2-09FD-EB9DBD26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04" y="4205129"/>
            <a:ext cx="1251121" cy="112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9DFCCB-99ED-22EF-B1EA-0A85314E1418}"/>
              </a:ext>
            </a:extLst>
          </p:cNvPr>
          <p:cNvSpPr txBox="1"/>
          <p:nvPr/>
        </p:nvSpPr>
        <p:spPr>
          <a:xfrm>
            <a:off x="3001616" y="146745"/>
            <a:ext cx="656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Company Summary of Performance </a:t>
            </a:r>
          </a:p>
        </p:txBody>
      </p:sp>
      <p:pic>
        <p:nvPicPr>
          <p:cNvPr id="9" name="Picture 2" descr="HHS Icon and Widget Library | HHS.gov">
            <a:extLst>
              <a:ext uri="{FF2B5EF4-FFF2-40B4-BE49-F238E27FC236}">
                <a16:creationId xmlns:a16="http://schemas.microsoft.com/office/drawing/2014/main" id="{2464B100-E7BE-D4B8-4B3F-4C8CDBEA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21" y="5594116"/>
            <a:ext cx="1126704" cy="11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4ECB83-670B-02F8-6647-86FBF7C013D7}"/>
              </a:ext>
            </a:extLst>
          </p:cNvPr>
          <p:cNvSpPr txBox="1"/>
          <p:nvPr/>
        </p:nvSpPr>
        <p:spPr>
          <a:xfrm>
            <a:off x="7114762" y="2666869"/>
            <a:ext cx="6097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en-US" sz="1600" dirty="0"/>
              <a:t>Joint Venture </a:t>
            </a:r>
          </a:p>
          <a:p>
            <a:pPr lvl="2" algn="ctr"/>
            <a:r>
              <a:rPr lang="en-US" sz="1600" dirty="0"/>
              <a:t>SBA Mentor Protégé Program</a:t>
            </a:r>
          </a:p>
          <a:p>
            <a:pPr lvl="2" algn="ctr"/>
            <a:r>
              <a:rPr lang="en-US" sz="1600" dirty="0"/>
              <a:t>Teaming Arrangements</a:t>
            </a:r>
          </a:p>
          <a:p>
            <a:pPr lvl="2" algn="ctr"/>
            <a:r>
              <a:rPr lang="en-US" sz="1600" dirty="0"/>
              <a:t>Large Primes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14D59-99C2-B5AF-D2E3-3C0DDA12577E}"/>
              </a:ext>
            </a:extLst>
          </p:cNvPr>
          <p:cNvSpPr txBox="1"/>
          <p:nvPr/>
        </p:nvSpPr>
        <p:spPr>
          <a:xfrm>
            <a:off x="7008748" y="4111356"/>
            <a:ext cx="6097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en-US" sz="1600" dirty="0"/>
              <a:t>Joint Venture </a:t>
            </a:r>
          </a:p>
          <a:p>
            <a:pPr lvl="2" algn="ctr"/>
            <a:r>
              <a:rPr lang="en-US" sz="1600" dirty="0"/>
              <a:t>SBA Mentor Protégé Program</a:t>
            </a:r>
          </a:p>
          <a:p>
            <a:pPr lvl="2" algn="ctr"/>
            <a:r>
              <a:rPr lang="en-US" sz="1600" dirty="0"/>
              <a:t>Teaming Arrangements</a:t>
            </a:r>
          </a:p>
          <a:p>
            <a:pPr lvl="2" algn="ctr"/>
            <a:r>
              <a:rPr lang="en-US" sz="1600" dirty="0"/>
              <a:t>Large Primes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A312C-D9A6-E1AA-3DBE-A00AE30D558B}"/>
              </a:ext>
            </a:extLst>
          </p:cNvPr>
          <p:cNvSpPr txBox="1"/>
          <p:nvPr/>
        </p:nvSpPr>
        <p:spPr>
          <a:xfrm>
            <a:off x="7058443" y="5562465"/>
            <a:ext cx="6097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en-US" sz="1600" dirty="0"/>
              <a:t>Joint Venture </a:t>
            </a:r>
          </a:p>
          <a:p>
            <a:pPr lvl="2" algn="ctr"/>
            <a:r>
              <a:rPr lang="en-US" sz="1600" dirty="0"/>
              <a:t>SBA Mentor Protégé Program</a:t>
            </a:r>
          </a:p>
          <a:p>
            <a:pPr lvl="2" algn="ctr"/>
            <a:r>
              <a:rPr lang="en-US" sz="1600" dirty="0"/>
              <a:t>Teaming Arrangements</a:t>
            </a:r>
          </a:p>
          <a:p>
            <a:pPr lvl="2" algn="ctr"/>
            <a:r>
              <a:rPr lang="en-US" sz="1600" dirty="0"/>
              <a:t>Large Primes </a:t>
            </a:r>
          </a:p>
        </p:txBody>
      </p:sp>
    </p:spTree>
    <p:extLst>
      <p:ext uri="{BB962C8B-B14F-4D97-AF65-F5344CB8AC3E}">
        <p14:creationId xmlns:p14="http://schemas.microsoft.com/office/powerpoint/2010/main" val="194193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2FF996-A2EC-A8B5-E22C-D772E86A9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98573"/>
              </p:ext>
            </p:extLst>
          </p:nvPr>
        </p:nvGraphicFramePr>
        <p:xfrm>
          <a:off x="188844" y="831618"/>
          <a:ext cx="11568127" cy="591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203">
                  <a:extLst>
                    <a:ext uri="{9D8B030D-6E8A-4147-A177-3AD203B41FA5}">
                      <a16:colId xmlns:a16="http://schemas.microsoft.com/office/drawing/2014/main" val="1506428479"/>
                    </a:ext>
                  </a:extLst>
                </a:gridCol>
                <a:gridCol w="2117639">
                  <a:extLst>
                    <a:ext uri="{9D8B030D-6E8A-4147-A177-3AD203B41FA5}">
                      <a16:colId xmlns:a16="http://schemas.microsoft.com/office/drawing/2014/main" val="732690405"/>
                    </a:ext>
                  </a:extLst>
                </a:gridCol>
                <a:gridCol w="2974253">
                  <a:extLst>
                    <a:ext uri="{9D8B030D-6E8A-4147-A177-3AD203B41FA5}">
                      <a16:colId xmlns:a16="http://schemas.microsoft.com/office/drawing/2014/main" val="3566189473"/>
                    </a:ext>
                  </a:extLst>
                </a:gridCol>
                <a:gridCol w="2892032">
                  <a:extLst>
                    <a:ext uri="{9D8B030D-6E8A-4147-A177-3AD203B41FA5}">
                      <a16:colId xmlns:a16="http://schemas.microsoft.com/office/drawing/2014/main" val="4043566451"/>
                    </a:ext>
                  </a:extLst>
                </a:gridCol>
              </a:tblGrid>
              <a:tr h="3610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 Requirement #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Core Competency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Lesson Learned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Partnerships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526380"/>
                  </a:ext>
                </a:extLst>
              </a:tr>
              <a:tr h="2521143">
                <a:tc>
                  <a:txBody>
                    <a:bodyPr/>
                    <a:lstStyle/>
                    <a:p>
                      <a:r>
                        <a:rPr lang="en-US" dirty="0"/>
                        <a:t>Note: Recommend 3 or 4 requirements from the agency forecast that you plan to compete for once the requirement hits the street. This informs the CO/PM/SBP small businesses are planning to compete on this agency requirement.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541512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Use words like the following: Enhancement, Implement, Upgraded, Created, Developed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Joint Venture Agreement </a:t>
                      </a:r>
                    </a:p>
                    <a:p>
                      <a:pPr algn="ctr"/>
                      <a:r>
                        <a:rPr lang="en-US" dirty="0"/>
                        <a:t>SBA MPP Agreement </a:t>
                      </a:r>
                    </a:p>
                    <a:p>
                      <a:pPr algn="ctr"/>
                      <a:r>
                        <a:rPr lang="en-US" dirty="0"/>
                        <a:t>Independently or Teaming Arrangement with a Large Prime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2117"/>
                  </a:ext>
                </a:extLst>
              </a:tr>
              <a:tr h="15674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800" dirty="0"/>
                        <a:t>Example - Req#1232124                                          (IT Help Desk Support)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541513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words like the following: Enhancement, Implement, Upgraded, Created, Developed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Joint Venture Agreement </a:t>
                      </a:r>
                    </a:p>
                    <a:p>
                      <a:pPr algn="ctr"/>
                      <a:r>
                        <a:rPr lang="en-US" dirty="0"/>
                        <a:t>SBA MPP Agreement </a:t>
                      </a:r>
                    </a:p>
                    <a:p>
                      <a:pPr algn="ctr"/>
                      <a:r>
                        <a:rPr lang="en-US" dirty="0"/>
                        <a:t>Independently or Teaming Arrangement with a Large Prime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09366"/>
                  </a:ext>
                </a:extLst>
              </a:tr>
              <a:tr h="1444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Example - Req#5678932                                         (Cyber Security Training)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541330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words like the following: Enhancement, Implement, Upgraded, Created, Developed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Joint Venture Agreement </a:t>
                      </a:r>
                    </a:p>
                    <a:p>
                      <a:pPr algn="ctr"/>
                      <a:r>
                        <a:rPr lang="en-US" dirty="0"/>
                        <a:t>SBA MPP Agreement </a:t>
                      </a:r>
                    </a:p>
                    <a:p>
                      <a:pPr algn="ctr"/>
                      <a:r>
                        <a:rPr lang="en-US" dirty="0"/>
                        <a:t>Independently or Teaming Arrangement with a Large Prime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843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5C88FA-B387-3A11-81EF-F6C26DC93E16}"/>
              </a:ext>
            </a:extLst>
          </p:cNvPr>
          <p:cNvSpPr txBox="1"/>
          <p:nvPr/>
        </p:nvSpPr>
        <p:spPr>
          <a:xfrm>
            <a:off x="3260033" y="218660"/>
            <a:ext cx="656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Agency Forecasted Opportunities  </a:t>
            </a:r>
          </a:p>
        </p:txBody>
      </p:sp>
    </p:spTree>
    <p:extLst>
      <p:ext uri="{BB962C8B-B14F-4D97-AF65-F5344CB8AC3E}">
        <p14:creationId xmlns:p14="http://schemas.microsoft.com/office/powerpoint/2010/main" val="143595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1EC7-22CB-6590-15F2-18B9DB9A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75673"/>
            <a:ext cx="10822057" cy="1325563"/>
          </a:xfrm>
        </p:spPr>
        <p:txBody>
          <a:bodyPr/>
          <a:lstStyle/>
          <a:p>
            <a:pPr algn="ctr"/>
            <a:r>
              <a:rPr lang="en-US" sz="4000" b="1" u="sng" dirty="0">
                <a:latin typeface="+mn-lt"/>
              </a:rPr>
              <a:t>Summary</a:t>
            </a:r>
            <a:r>
              <a:rPr lang="en-US" b="1" u="sng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EBF2D-8DBF-B9DE-5E20-A92DEDDE4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392513"/>
            <a:ext cx="11827565" cy="4580903"/>
          </a:xfrm>
        </p:spPr>
        <p:txBody>
          <a:bodyPr>
            <a:noAutofit/>
          </a:bodyPr>
          <a:lstStyle/>
          <a:p>
            <a:r>
              <a:rPr lang="en-US" sz="2400" dirty="0"/>
              <a:t>The slides have the following components: </a:t>
            </a:r>
          </a:p>
          <a:p>
            <a:pPr lvl="1"/>
            <a:r>
              <a:rPr lang="en-US"/>
              <a:t>Company’s socioeconomic </a:t>
            </a:r>
            <a:r>
              <a:rPr lang="en-US" dirty="0"/>
              <a:t>c</a:t>
            </a:r>
            <a:r>
              <a:rPr lang="en-US"/>
              <a:t>ategories</a:t>
            </a:r>
            <a:r>
              <a:rPr lang="en-US" dirty="0"/>
              <a:t>: 8(a), SDB, WOSB, SDVOSB, HUBZone</a:t>
            </a:r>
          </a:p>
          <a:p>
            <a:r>
              <a:rPr lang="en-US" sz="2400" dirty="0"/>
              <a:t>Examples of current contract vehicles that the company is on:</a:t>
            </a:r>
          </a:p>
          <a:p>
            <a:pPr lvl="1"/>
            <a:r>
              <a:rPr lang="en-US" dirty="0"/>
              <a:t>Any Multiple Award Contracts (MAC) or Government Wide Acquisition Contracts (GWAC)</a:t>
            </a:r>
          </a:p>
          <a:p>
            <a:pPr lvl="1"/>
            <a:r>
              <a:rPr lang="en-US" dirty="0"/>
              <a:t>Blanket Purchase Agreements (BPA) and Indefinite Delivery, Indefinite Quantity (IDIQ)</a:t>
            </a:r>
          </a:p>
          <a:p>
            <a:r>
              <a:rPr lang="en-US" sz="2400" dirty="0"/>
              <a:t>Strategic Partnerships</a:t>
            </a:r>
          </a:p>
          <a:p>
            <a:pPr lvl="2"/>
            <a:r>
              <a:rPr lang="en-US" sz="2400" dirty="0"/>
              <a:t>Any Joint Ventures </a:t>
            </a:r>
          </a:p>
          <a:p>
            <a:pPr lvl="2"/>
            <a:r>
              <a:rPr lang="en-US" sz="2400" dirty="0"/>
              <a:t>SBA Mentor Protégé Program</a:t>
            </a:r>
          </a:p>
          <a:p>
            <a:pPr lvl="2"/>
            <a:r>
              <a:rPr lang="en-US" sz="2400" dirty="0"/>
              <a:t>Teaming Arrangements</a:t>
            </a:r>
          </a:p>
          <a:p>
            <a:pPr lvl="2"/>
            <a:r>
              <a:rPr lang="en-US" sz="2400" dirty="0"/>
              <a:t>Large Prime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383734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436</Words>
  <Application>Microsoft Office PowerPoint</Application>
  <PresentationFormat>Widescreen</PresentationFormat>
  <Paragraphs>89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Cover Slide </vt:lpstr>
      <vt:lpstr>Overview </vt:lpstr>
      <vt:lpstr>PowerPoint Presentation</vt:lpstr>
      <vt:lpstr>PowerPoint Presentation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TEAM JACKSON JACKSON</dc:creator>
  <cp:lastModifiedBy>Dorothy Callahan</cp:lastModifiedBy>
  <cp:revision>4</cp:revision>
  <dcterms:created xsi:type="dcterms:W3CDTF">2022-11-29T04:25:25Z</dcterms:created>
  <dcterms:modified xsi:type="dcterms:W3CDTF">2024-04-19T15:04:26Z</dcterms:modified>
</cp:coreProperties>
</file>