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rimo" panose="020B0604020202020204" charset="0"/>
      <p:regular r:id="rId15"/>
    </p:embeddedFont>
    <p:embeddedFont>
      <p:font typeface="Arimo Bold" panose="020B0604020202020204" charset="0"/>
      <p:regular r:id="rId16"/>
    </p:embeddedFont>
    <p:embeddedFont>
      <p:font typeface="Arimo Italics" panose="020B0604020202020204" charset="0"/>
      <p:regular r:id="rId17"/>
    </p:embeddedFont>
    <p:embeddedFont>
      <p:font typeface="Canva Sans Bold" panose="020B0604020202020204" charset="0"/>
      <p:regular r:id="rId18"/>
    </p:embeddedFont>
    <p:embeddedFont>
      <p:font typeface="DM Sans" pitchFamily="2" charset="0"/>
      <p:regular r:id="rId19"/>
    </p:embeddedFont>
    <p:embeddedFont>
      <p:font typeface="DM Sans Bold" panose="020B0604020202020204" charset="0"/>
      <p:regular r:id="rId20"/>
    </p:embeddedFont>
    <p:embeddedFont>
      <p:font typeface="DM Sans Italics" panose="020B0604020202020204" charset="0"/>
      <p:regular r:id="rId21"/>
    </p:embeddedFont>
    <p:embeddedFont>
      <p:font typeface="Horizon" panose="020B0604020202020204" charset="0"/>
      <p:regular r:id="rId22"/>
    </p:embeddedFont>
    <p:embeddedFont>
      <p:font typeface="League Spartan" panose="020B0604020202020204" charset="0"/>
      <p:regular r:id="rId23"/>
    </p:embeddedFont>
    <p:embeddedFont>
      <p:font typeface="Now Bold" panose="020B0604020202020204" charset="0"/>
      <p:regular r:id="rId24"/>
    </p:embeddedFont>
    <p:embeddedFont>
      <p:font typeface="Roboto" panose="02000000000000000000" pitchFamily="2" charset="0"/>
      <p:regular r:id="rId25"/>
    </p:embeddedFont>
    <p:embeddedFont>
      <p:font typeface="Roboto Bold" panose="02000000000000000000" charset="0"/>
      <p:regular r:id="rId26"/>
    </p:embeddedFont>
    <p:embeddedFont>
      <p:font typeface="Roboto Condensed" panose="02000000000000000000" pitchFamily="2"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4" d="100"/>
          <a:sy n="34"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392544" y="4154952"/>
            <a:ext cx="11958151" cy="1929323"/>
            <a:chOff x="0" y="0"/>
            <a:chExt cx="3149472" cy="508135"/>
          </a:xfrm>
        </p:grpSpPr>
        <p:sp>
          <p:nvSpPr>
            <p:cNvPr id="3" name="Freeform 3"/>
            <p:cNvSpPr/>
            <p:nvPr/>
          </p:nvSpPr>
          <p:spPr>
            <a:xfrm>
              <a:off x="0" y="0"/>
              <a:ext cx="3149472" cy="508135"/>
            </a:xfrm>
            <a:custGeom>
              <a:avLst/>
              <a:gdLst/>
              <a:ahLst/>
              <a:cxnLst/>
              <a:rect l="l" t="t" r="r" b="b"/>
              <a:pathLst>
                <a:path w="3149472" h="508135">
                  <a:moveTo>
                    <a:pt x="0" y="0"/>
                  </a:moveTo>
                  <a:lnTo>
                    <a:pt x="3149472" y="0"/>
                  </a:lnTo>
                  <a:lnTo>
                    <a:pt x="3149472" y="508135"/>
                  </a:lnTo>
                  <a:lnTo>
                    <a:pt x="0" y="508135"/>
                  </a:lnTo>
                  <a:close/>
                </a:path>
              </a:pathLst>
            </a:custGeom>
            <a:solidFill>
              <a:srgbClr val="145DA0"/>
            </a:solidFill>
          </p:spPr>
        </p:sp>
        <p:sp>
          <p:nvSpPr>
            <p:cNvPr id="4" name="TextBox 4"/>
            <p:cNvSpPr txBox="1"/>
            <p:nvPr/>
          </p:nvSpPr>
          <p:spPr>
            <a:xfrm>
              <a:off x="0" y="-28575"/>
              <a:ext cx="3149472" cy="536710"/>
            </a:xfrm>
            <a:prstGeom prst="rect">
              <a:avLst/>
            </a:prstGeom>
          </p:spPr>
          <p:txBody>
            <a:bodyPr lIns="50800" tIns="50800" rIns="50800" bIns="50800" rtlCol="0" anchor="ctr"/>
            <a:lstStyle/>
            <a:p>
              <a:pPr algn="ctr">
                <a:lnSpc>
                  <a:spcPts val="2590"/>
                </a:lnSpc>
              </a:pPr>
              <a:endParaRPr/>
            </a:p>
          </p:txBody>
        </p:sp>
      </p:grpSp>
      <p:sp>
        <p:nvSpPr>
          <p:cNvPr id="5" name="Freeform 5"/>
          <p:cNvSpPr/>
          <p:nvPr/>
        </p:nvSpPr>
        <p:spPr>
          <a:xfrm>
            <a:off x="11208957" y="-1011147"/>
            <a:ext cx="2647750" cy="2647750"/>
          </a:xfrm>
          <a:custGeom>
            <a:avLst/>
            <a:gdLst/>
            <a:ahLst/>
            <a:cxnLst/>
            <a:rect l="l" t="t" r="r" b="b"/>
            <a:pathLst>
              <a:path w="2647750" h="2647750">
                <a:moveTo>
                  <a:pt x="0" y="0"/>
                </a:moveTo>
                <a:lnTo>
                  <a:pt x="2647750" y="0"/>
                </a:lnTo>
                <a:lnTo>
                  <a:pt x="2647750" y="2647750"/>
                </a:lnTo>
                <a:lnTo>
                  <a:pt x="0" y="2647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95175" y="8630507"/>
            <a:ext cx="2647750" cy="2647750"/>
          </a:xfrm>
          <a:custGeom>
            <a:avLst/>
            <a:gdLst/>
            <a:ahLst/>
            <a:cxnLst/>
            <a:rect l="l" t="t" r="r" b="b"/>
            <a:pathLst>
              <a:path w="2647750" h="2647750">
                <a:moveTo>
                  <a:pt x="0" y="0"/>
                </a:moveTo>
                <a:lnTo>
                  <a:pt x="2647750" y="0"/>
                </a:lnTo>
                <a:lnTo>
                  <a:pt x="2647750" y="2647751"/>
                </a:lnTo>
                <a:lnTo>
                  <a:pt x="0" y="2647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573748" y="7036704"/>
            <a:ext cx="7913921" cy="927691"/>
          </a:xfrm>
          <a:prstGeom prst="rect">
            <a:avLst/>
          </a:prstGeom>
        </p:spPr>
        <p:txBody>
          <a:bodyPr lIns="0" tIns="0" rIns="0" bIns="0" rtlCol="0" anchor="t">
            <a:spAutoFit/>
          </a:bodyPr>
          <a:lstStyle/>
          <a:p>
            <a:pPr>
              <a:lnSpc>
                <a:spcPts val="3727"/>
              </a:lnSpc>
            </a:pPr>
            <a:r>
              <a:rPr lang="en-US" sz="3030">
                <a:solidFill>
                  <a:srgbClr val="56AEFF"/>
                </a:solidFill>
                <a:latin typeface="DM Sans Italics"/>
              </a:rPr>
              <a:t>Stephanie Shutt</a:t>
            </a:r>
          </a:p>
          <a:p>
            <a:pPr marL="0" lvl="0" indent="0" algn="l">
              <a:lnSpc>
                <a:spcPts val="3727"/>
              </a:lnSpc>
              <a:spcBef>
                <a:spcPct val="0"/>
              </a:spcBef>
            </a:pPr>
            <a:r>
              <a:rPr lang="en-US" sz="3030">
                <a:solidFill>
                  <a:srgbClr val="56AEFF"/>
                </a:solidFill>
                <a:latin typeface="DM Sans Italics"/>
              </a:rPr>
              <a:t>Director Operations and Innovation</a:t>
            </a:r>
          </a:p>
        </p:txBody>
      </p:sp>
      <p:sp>
        <p:nvSpPr>
          <p:cNvPr id="8" name="TextBox 8"/>
          <p:cNvSpPr txBox="1"/>
          <p:nvPr/>
        </p:nvSpPr>
        <p:spPr>
          <a:xfrm>
            <a:off x="1573748" y="3615629"/>
            <a:ext cx="10959085" cy="3478939"/>
          </a:xfrm>
          <a:prstGeom prst="rect">
            <a:avLst/>
          </a:prstGeom>
        </p:spPr>
        <p:txBody>
          <a:bodyPr lIns="0" tIns="0" rIns="0" bIns="0" rtlCol="0" anchor="t">
            <a:spAutoFit/>
          </a:bodyPr>
          <a:lstStyle/>
          <a:p>
            <a:pPr>
              <a:lnSpc>
                <a:spcPts val="13568"/>
              </a:lnSpc>
            </a:pPr>
            <a:r>
              <a:rPr lang="en-US" sz="11306">
                <a:solidFill>
                  <a:srgbClr val="FFFBFB"/>
                </a:solidFill>
                <a:latin typeface="Now Bold"/>
              </a:rPr>
              <a:t>MAS</a:t>
            </a:r>
          </a:p>
          <a:p>
            <a:pPr>
              <a:lnSpc>
                <a:spcPts val="13568"/>
              </a:lnSpc>
            </a:pPr>
            <a:r>
              <a:rPr lang="en-US" sz="11306">
                <a:solidFill>
                  <a:srgbClr val="FFFBFB"/>
                </a:solidFill>
                <a:latin typeface="Now Bold"/>
              </a:rPr>
              <a:t>UPDATE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 name="Freeform 2"/>
          <p:cNvSpPr/>
          <p:nvPr/>
        </p:nvSpPr>
        <p:spPr>
          <a:xfrm rot="1313163">
            <a:off x="-4261137" y="6573910"/>
            <a:ext cx="9085628" cy="5368780"/>
          </a:xfrm>
          <a:custGeom>
            <a:avLst/>
            <a:gdLst/>
            <a:ahLst/>
            <a:cxnLst/>
            <a:rect l="l" t="t" r="r" b="b"/>
            <a:pathLst>
              <a:path w="9085628" h="5368780">
                <a:moveTo>
                  <a:pt x="0" y="0"/>
                </a:moveTo>
                <a:lnTo>
                  <a:pt x="9085628" y="0"/>
                </a:lnTo>
                <a:lnTo>
                  <a:pt x="9085628" y="5368780"/>
                </a:lnTo>
                <a:lnTo>
                  <a:pt x="0" y="5368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267961" y="8412696"/>
            <a:ext cx="4319810" cy="426581"/>
          </a:xfrm>
          <a:custGeom>
            <a:avLst/>
            <a:gdLst/>
            <a:ahLst/>
            <a:cxnLst/>
            <a:rect l="l" t="t" r="r" b="b"/>
            <a:pathLst>
              <a:path w="4319810" h="426581">
                <a:moveTo>
                  <a:pt x="0" y="0"/>
                </a:moveTo>
                <a:lnTo>
                  <a:pt x="4319809" y="0"/>
                </a:lnTo>
                <a:lnTo>
                  <a:pt x="4319809" y="426581"/>
                </a:lnTo>
                <a:lnTo>
                  <a:pt x="0" y="426581"/>
                </a:lnTo>
                <a:lnTo>
                  <a:pt x="0" y="0"/>
                </a:lnTo>
                <a:close/>
              </a:path>
            </a:pathLst>
          </a:custGeom>
          <a:blipFill>
            <a:blip r:embed="rId4"/>
            <a:stretch>
              <a:fillRect t="-99999"/>
            </a:stretch>
          </a:blipFill>
        </p:spPr>
      </p:sp>
      <p:sp>
        <p:nvSpPr>
          <p:cNvPr id="4" name="Freeform 4"/>
          <p:cNvSpPr/>
          <p:nvPr/>
        </p:nvSpPr>
        <p:spPr>
          <a:xfrm>
            <a:off x="6984095" y="8412696"/>
            <a:ext cx="4319810" cy="426581"/>
          </a:xfrm>
          <a:custGeom>
            <a:avLst/>
            <a:gdLst/>
            <a:ahLst/>
            <a:cxnLst/>
            <a:rect l="l" t="t" r="r" b="b"/>
            <a:pathLst>
              <a:path w="4319810" h="426581">
                <a:moveTo>
                  <a:pt x="0" y="0"/>
                </a:moveTo>
                <a:lnTo>
                  <a:pt x="4319810" y="0"/>
                </a:lnTo>
                <a:lnTo>
                  <a:pt x="4319810" y="426581"/>
                </a:lnTo>
                <a:lnTo>
                  <a:pt x="0" y="426581"/>
                </a:lnTo>
                <a:lnTo>
                  <a:pt x="0" y="0"/>
                </a:lnTo>
                <a:close/>
              </a:path>
            </a:pathLst>
          </a:custGeom>
          <a:blipFill>
            <a:blip r:embed="rId4"/>
            <a:stretch>
              <a:fillRect t="-99999"/>
            </a:stretch>
          </a:blipFill>
        </p:spPr>
      </p:sp>
      <p:sp>
        <p:nvSpPr>
          <p:cNvPr id="5" name="Freeform 5"/>
          <p:cNvSpPr/>
          <p:nvPr/>
        </p:nvSpPr>
        <p:spPr>
          <a:xfrm>
            <a:off x="11703955" y="8412696"/>
            <a:ext cx="4319810" cy="426581"/>
          </a:xfrm>
          <a:custGeom>
            <a:avLst/>
            <a:gdLst/>
            <a:ahLst/>
            <a:cxnLst/>
            <a:rect l="l" t="t" r="r" b="b"/>
            <a:pathLst>
              <a:path w="4319810" h="426581">
                <a:moveTo>
                  <a:pt x="0" y="0"/>
                </a:moveTo>
                <a:lnTo>
                  <a:pt x="4319809" y="0"/>
                </a:lnTo>
                <a:lnTo>
                  <a:pt x="4319809" y="426581"/>
                </a:lnTo>
                <a:lnTo>
                  <a:pt x="0" y="426581"/>
                </a:lnTo>
                <a:lnTo>
                  <a:pt x="0" y="0"/>
                </a:lnTo>
                <a:close/>
              </a:path>
            </a:pathLst>
          </a:custGeom>
          <a:blipFill>
            <a:blip r:embed="rId4"/>
            <a:stretch>
              <a:fillRect t="-99999"/>
            </a:stretch>
          </a:blipFill>
        </p:spPr>
      </p:sp>
      <p:grpSp>
        <p:nvGrpSpPr>
          <p:cNvPr id="6" name="Group 6"/>
          <p:cNvGrpSpPr/>
          <p:nvPr/>
        </p:nvGrpSpPr>
        <p:grpSpPr>
          <a:xfrm>
            <a:off x="2290722" y="4206681"/>
            <a:ext cx="4297048" cy="4206015"/>
            <a:chOff x="0" y="0"/>
            <a:chExt cx="1131733" cy="1107757"/>
          </a:xfrm>
        </p:grpSpPr>
        <p:sp>
          <p:nvSpPr>
            <p:cNvPr id="7" name="Freeform 7"/>
            <p:cNvSpPr/>
            <p:nvPr/>
          </p:nvSpPr>
          <p:spPr>
            <a:xfrm>
              <a:off x="0" y="0"/>
              <a:ext cx="1131733" cy="1107757"/>
            </a:xfrm>
            <a:custGeom>
              <a:avLst/>
              <a:gdLst/>
              <a:ahLst/>
              <a:cxnLst/>
              <a:rect l="l" t="t" r="r" b="b"/>
              <a:pathLst>
                <a:path w="1131733" h="1107757">
                  <a:moveTo>
                    <a:pt x="0" y="0"/>
                  </a:moveTo>
                  <a:lnTo>
                    <a:pt x="1131733" y="0"/>
                  </a:lnTo>
                  <a:lnTo>
                    <a:pt x="1131733" y="1107757"/>
                  </a:lnTo>
                  <a:lnTo>
                    <a:pt x="0" y="1107757"/>
                  </a:lnTo>
                  <a:close/>
                </a:path>
              </a:pathLst>
            </a:custGeom>
            <a:solidFill>
              <a:srgbClr val="CFF4FF"/>
            </a:solidFill>
            <a:ln w="19050" cap="sq">
              <a:solidFill>
                <a:srgbClr val="FFFFFF"/>
              </a:solidFill>
              <a:prstDash val="solid"/>
              <a:miter/>
            </a:ln>
          </p:spPr>
        </p:sp>
        <p:sp>
          <p:nvSpPr>
            <p:cNvPr id="8" name="TextBox 8"/>
            <p:cNvSpPr txBox="1"/>
            <p:nvPr/>
          </p:nvSpPr>
          <p:spPr>
            <a:xfrm>
              <a:off x="0" y="-38100"/>
              <a:ext cx="1131733" cy="1145857"/>
            </a:xfrm>
            <a:prstGeom prst="rect">
              <a:avLst/>
            </a:prstGeom>
          </p:spPr>
          <p:txBody>
            <a:bodyPr lIns="50800" tIns="50800" rIns="50800" bIns="50800" rtlCol="0" anchor="ctr"/>
            <a:lstStyle/>
            <a:p>
              <a:pPr algn="ctr">
                <a:lnSpc>
                  <a:spcPts val="2605"/>
                </a:lnSpc>
              </a:pPr>
              <a:endParaRPr/>
            </a:p>
          </p:txBody>
        </p:sp>
      </p:grpSp>
      <p:grpSp>
        <p:nvGrpSpPr>
          <p:cNvPr id="9" name="Group 9"/>
          <p:cNvGrpSpPr/>
          <p:nvPr/>
        </p:nvGrpSpPr>
        <p:grpSpPr>
          <a:xfrm>
            <a:off x="6993607" y="4206681"/>
            <a:ext cx="4297048" cy="4206015"/>
            <a:chOff x="0" y="0"/>
            <a:chExt cx="1131733" cy="1107757"/>
          </a:xfrm>
        </p:grpSpPr>
        <p:sp>
          <p:nvSpPr>
            <p:cNvPr id="10" name="Freeform 10"/>
            <p:cNvSpPr/>
            <p:nvPr/>
          </p:nvSpPr>
          <p:spPr>
            <a:xfrm>
              <a:off x="0" y="0"/>
              <a:ext cx="1131733" cy="1107757"/>
            </a:xfrm>
            <a:custGeom>
              <a:avLst/>
              <a:gdLst/>
              <a:ahLst/>
              <a:cxnLst/>
              <a:rect l="l" t="t" r="r" b="b"/>
              <a:pathLst>
                <a:path w="1131733" h="1107757">
                  <a:moveTo>
                    <a:pt x="0" y="0"/>
                  </a:moveTo>
                  <a:lnTo>
                    <a:pt x="1131733" y="0"/>
                  </a:lnTo>
                  <a:lnTo>
                    <a:pt x="1131733" y="1107757"/>
                  </a:lnTo>
                  <a:lnTo>
                    <a:pt x="0" y="1107757"/>
                  </a:lnTo>
                  <a:close/>
                </a:path>
              </a:pathLst>
            </a:custGeom>
            <a:solidFill>
              <a:srgbClr val="CFF4FF"/>
            </a:solidFill>
            <a:ln w="19050" cap="sq">
              <a:solidFill>
                <a:srgbClr val="FFFFFF"/>
              </a:solidFill>
              <a:prstDash val="solid"/>
              <a:miter/>
            </a:ln>
          </p:spPr>
        </p:sp>
        <p:sp>
          <p:nvSpPr>
            <p:cNvPr id="11" name="TextBox 11"/>
            <p:cNvSpPr txBox="1"/>
            <p:nvPr/>
          </p:nvSpPr>
          <p:spPr>
            <a:xfrm>
              <a:off x="0" y="-38100"/>
              <a:ext cx="1131733" cy="1145857"/>
            </a:xfrm>
            <a:prstGeom prst="rect">
              <a:avLst/>
            </a:prstGeom>
          </p:spPr>
          <p:txBody>
            <a:bodyPr lIns="50800" tIns="50800" rIns="50800" bIns="50800" rtlCol="0" anchor="ctr"/>
            <a:lstStyle/>
            <a:p>
              <a:pPr algn="ctr">
                <a:lnSpc>
                  <a:spcPts val="2605"/>
                </a:lnSpc>
              </a:pPr>
              <a:endParaRPr/>
            </a:p>
          </p:txBody>
        </p:sp>
      </p:grpSp>
      <p:grpSp>
        <p:nvGrpSpPr>
          <p:cNvPr id="12" name="Group 12"/>
          <p:cNvGrpSpPr/>
          <p:nvPr/>
        </p:nvGrpSpPr>
        <p:grpSpPr>
          <a:xfrm>
            <a:off x="11700230" y="4206681"/>
            <a:ext cx="4297048" cy="4206015"/>
            <a:chOff x="0" y="0"/>
            <a:chExt cx="1131733" cy="1107757"/>
          </a:xfrm>
        </p:grpSpPr>
        <p:sp>
          <p:nvSpPr>
            <p:cNvPr id="13" name="Freeform 13"/>
            <p:cNvSpPr/>
            <p:nvPr/>
          </p:nvSpPr>
          <p:spPr>
            <a:xfrm>
              <a:off x="0" y="0"/>
              <a:ext cx="1131733" cy="1107757"/>
            </a:xfrm>
            <a:custGeom>
              <a:avLst/>
              <a:gdLst/>
              <a:ahLst/>
              <a:cxnLst/>
              <a:rect l="l" t="t" r="r" b="b"/>
              <a:pathLst>
                <a:path w="1131733" h="1107757">
                  <a:moveTo>
                    <a:pt x="0" y="0"/>
                  </a:moveTo>
                  <a:lnTo>
                    <a:pt x="1131733" y="0"/>
                  </a:lnTo>
                  <a:lnTo>
                    <a:pt x="1131733" y="1107757"/>
                  </a:lnTo>
                  <a:lnTo>
                    <a:pt x="0" y="1107757"/>
                  </a:lnTo>
                  <a:close/>
                </a:path>
              </a:pathLst>
            </a:custGeom>
            <a:solidFill>
              <a:srgbClr val="CFF4FF"/>
            </a:solidFill>
            <a:ln w="19050" cap="sq">
              <a:solidFill>
                <a:srgbClr val="FFFFFF"/>
              </a:solidFill>
              <a:prstDash val="solid"/>
              <a:miter/>
            </a:ln>
          </p:spPr>
        </p:sp>
        <p:sp>
          <p:nvSpPr>
            <p:cNvPr id="14" name="TextBox 14"/>
            <p:cNvSpPr txBox="1"/>
            <p:nvPr/>
          </p:nvSpPr>
          <p:spPr>
            <a:xfrm>
              <a:off x="0" y="-38100"/>
              <a:ext cx="1131733" cy="1145857"/>
            </a:xfrm>
            <a:prstGeom prst="rect">
              <a:avLst/>
            </a:prstGeom>
          </p:spPr>
          <p:txBody>
            <a:bodyPr lIns="50800" tIns="50800" rIns="50800" bIns="50800" rtlCol="0" anchor="ctr"/>
            <a:lstStyle/>
            <a:p>
              <a:pPr algn="ctr">
                <a:lnSpc>
                  <a:spcPts val="2605"/>
                </a:lnSpc>
              </a:pPr>
              <a:endParaRPr/>
            </a:p>
          </p:txBody>
        </p:sp>
      </p:grpSp>
      <p:sp>
        <p:nvSpPr>
          <p:cNvPr id="15" name="Freeform 15"/>
          <p:cNvSpPr/>
          <p:nvPr/>
        </p:nvSpPr>
        <p:spPr>
          <a:xfrm rot="1313163">
            <a:off x="14330817" y="-1655690"/>
            <a:ext cx="9085628" cy="5368780"/>
          </a:xfrm>
          <a:custGeom>
            <a:avLst/>
            <a:gdLst/>
            <a:ahLst/>
            <a:cxnLst/>
            <a:rect l="l" t="t" r="r" b="b"/>
            <a:pathLst>
              <a:path w="9085628" h="5368780">
                <a:moveTo>
                  <a:pt x="0" y="0"/>
                </a:moveTo>
                <a:lnTo>
                  <a:pt x="9085629" y="0"/>
                </a:lnTo>
                <a:lnTo>
                  <a:pt x="9085629" y="5368780"/>
                </a:lnTo>
                <a:lnTo>
                  <a:pt x="0" y="5368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8189798" y="4397884"/>
            <a:ext cx="1668074" cy="1671112"/>
          </a:xfrm>
          <a:custGeom>
            <a:avLst/>
            <a:gdLst/>
            <a:ahLst/>
            <a:cxnLst/>
            <a:rect l="l" t="t" r="r" b="b"/>
            <a:pathLst>
              <a:path w="1668074" h="1671112">
                <a:moveTo>
                  <a:pt x="0" y="0"/>
                </a:moveTo>
                <a:lnTo>
                  <a:pt x="1668074" y="0"/>
                </a:lnTo>
                <a:lnTo>
                  <a:pt x="1668074" y="1671112"/>
                </a:lnTo>
                <a:lnTo>
                  <a:pt x="0" y="16711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a:off x="12868733" y="4319435"/>
            <a:ext cx="1990254" cy="1990254"/>
          </a:xfrm>
          <a:custGeom>
            <a:avLst/>
            <a:gdLst/>
            <a:ahLst/>
            <a:cxnLst/>
            <a:rect l="l" t="t" r="r" b="b"/>
            <a:pathLst>
              <a:path w="1990254" h="1990254">
                <a:moveTo>
                  <a:pt x="0" y="0"/>
                </a:moveTo>
                <a:lnTo>
                  <a:pt x="1990253" y="0"/>
                </a:lnTo>
                <a:lnTo>
                  <a:pt x="1990253" y="1990254"/>
                </a:lnTo>
                <a:lnTo>
                  <a:pt x="0" y="19902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3446620" y="4319435"/>
            <a:ext cx="1962492" cy="1962492"/>
          </a:xfrm>
          <a:custGeom>
            <a:avLst/>
            <a:gdLst/>
            <a:ahLst/>
            <a:cxnLst/>
            <a:rect l="l" t="t" r="r" b="b"/>
            <a:pathLst>
              <a:path w="1962492" h="1962492">
                <a:moveTo>
                  <a:pt x="0" y="0"/>
                </a:moveTo>
                <a:lnTo>
                  <a:pt x="1962491" y="0"/>
                </a:lnTo>
                <a:lnTo>
                  <a:pt x="1962491" y="1962492"/>
                </a:lnTo>
                <a:lnTo>
                  <a:pt x="0" y="19624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5045356" y="1718581"/>
            <a:ext cx="8197288" cy="826168"/>
          </a:xfrm>
          <a:prstGeom prst="rect">
            <a:avLst/>
          </a:prstGeom>
        </p:spPr>
        <p:txBody>
          <a:bodyPr lIns="0" tIns="0" rIns="0" bIns="0" rtlCol="0" anchor="t">
            <a:spAutoFit/>
          </a:bodyPr>
          <a:lstStyle/>
          <a:p>
            <a:pPr marL="0" lvl="0" indent="0" algn="ctr">
              <a:lnSpc>
                <a:spcPts val="6451"/>
              </a:lnSpc>
              <a:spcBef>
                <a:spcPct val="0"/>
              </a:spcBef>
            </a:pPr>
            <a:r>
              <a:rPr lang="en-US" sz="5376">
                <a:solidFill>
                  <a:srgbClr val="FFFFFF"/>
                </a:solidFill>
                <a:latin typeface="Now Bold"/>
              </a:rPr>
              <a:t>PRIORITIES FOR 2024</a:t>
            </a:r>
          </a:p>
        </p:txBody>
      </p:sp>
      <p:sp>
        <p:nvSpPr>
          <p:cNvPr id="20" name="TextBox 20"/>
          <p:cNvSpPr txBox="1"/>
          <p:nvPr/>
        </p:nvSpPr>
        <p:spPr>
          <a:xfrm>
            <a:off x="2711792" y="6262377"/>
            <a:ext cx="3432147" cy="385572"/>
          </a:xfrm>
          <a:prstGeom prst="rect">
            <a:avLst/>
          </a:prstGeom>
        </p:spPr>
        <p:txBody>
          <a:bodyPr lIns="0" tIns="0" rIns="0" bIns="0" rtlCol="0" anchor="t">
            <a:spAutoFit/>
          </a:bodyPr>
          <a:lstStyle/>
          <a:p>
            <a:pPr marL="0" lvl="0" indent="0" algn="ctr">
              <a:lnSpc>
                <a:spcPts val="3174"/>
              </a:lnSpc>
              <a:spcBef>
                <a:spcPct val="0"/>
              </a:spcBef>
            </a:pPr>
            <a:r>
              <a:rPr lang="en-US" sz="2300">
                <a:solidFill>
                  <a:srgbClr val="0071C9"/>
                </a:solidFill>
                <a:latin typeface="DM Sans Bold"/>
              </a:rPr>
              <a:t>TDR</a:t>
            </a:r>
          </a:p>
        </p:txBody>
      </p:sp>
      <p:sp>
        <p:nvSpPr>
          <p:cNvPr id="21" name="TextBox 21"/>
          <p:cNvSpPr txBox="1"/>
          <p:nvPr/>
        </p:nvSpPr>
        <p:spPr>
          <a:xfrm>
            <a:off x="7543627" y="6743199"/>
            <a:ext cx="3200745" cy="1250061"/>
          </a:xfrm>
          <a:prstGeom prst="rect">
            <a:avLst/>
          </a:prstGeom>
        </p:spPr>
        <p:txBody>
          <a:bodyPr lIns="0" tIns="0" rIns="0" bIns="0" rtlCol="0" anchor="t">
            <a:spAutoFit/>
          </a:bodyPr>
          <a:lstStyle/>
          <a:p>
            <a:pPr marL="0" lvl="0" indent="0" algn="ctr">
              <a:lnSpc>
                <a:spcPts val="3311"/>
              </a:lnSpc>
              <a:spcBef>
                <a:spcPct val="0"/>
              </a:spcBef>
            </a:pPr>
            <a:r>
              <a:rPr lang="en-US" sz="2400">
                <a:solidFill>
                  <a:srgbClr val="051D40"/>
                </a:solidFill>
                <a:latin typeface="DM Sans"/>
              </a:rPr>
              <a:t>Expansion of contractors using the FAS Catalog Platform.</a:t>
            </a:r>
          </a:p>
        </p:txBody>
      </p:sp>
      <p:sp>
        <p:nvSpPr>
          <p:cNvPr id="22" name="TextBox 22"/>
          <p:cNvSpPr txBox="1"/>
          <p:nvPr/>
        </p:nvSpPr>
        <p:spPr>
          <a:xfrm>
            <a:off x="7946418" y="6262377"/>
            <a:ext cx="2395164" cy="385572"/>
          </a:xfrm>
          <a:prstGeom prst="rect">
            <a:avLst/>
          </a:prstGeom>
        </p:spPr>
        <p:txBody>
          <a:bodyPr lIns="0" tIns="0" rIns="0" bIns="0" rtlCol="0" anchor="t">
            <a:spAutoFit/>
          </a:bodyPr>
          <a:lstStyle/>
          <a:p>
            <a:pPr marL="0" lvl="0" indent="0" algn="ctr">
              <a:lnSpc>
                <a:spcPts val="3174"/>
              </a:lnSpc>
              <a:spcBef>
                <a:spcPct val="0"/>
              </a:spcBef>
            </a:pPr>
            <a:r>
              <a:rPr lang="en-US" sz="2300">
                <a:solidFill>
                  <a:srgbClr val="F1945B"/>
                </a:solidFill>
                <a:latin typeface="DM Sans Bold"/>
              </a:rPr>
              <a:t>Catalog</a:t>
            </a:r>
          </a:p>
        </p:txBody>
      </p:sp>
      <p:sp>
        <p:nvSpPr>
          <p:cNvPr id="23" name="TextBox 23"/>
          <p:cNvSpPr txBox="1"/>
          <p:nvPr/>
        </p:nvSpPr>
        <p:spPr>
          <a:xfrm>
            <a:off x="11975383" y="6743199"/>
            <a:ext cx="3675270" cy="1250061"/>
          </a:xfrm>
          <a:prstGeom prst="rect">
            <a:avLst/>
          </a:prstGeom>
        </p:spPr>
        <p:txBody>
          <a:bodyPr lIns="0" tIns="0" rIns="0" bIns="0" rtlCol="0" anchor="t">
            <a:spAutoFit/>
          </a:bodyPr>
          <a:lstStyle/>
          <a:p>
            <a:pPr marL="0" lvl="0" indent="0" algn="ctr">
              <a:lnSpc>
                <a:spcPts val="3311"/>
              </a:lnSpc>
              <a:spcBef>
                <a:spcPct val="0"/>
              </a:spcBef>
            </a:pPr>
            <a:r>
              <a:rPr lang="en-US" sz="2400">
                <a:solidFill>
                  <a:srgbClr val="051D40"/>
                </a:solidFill>
                <a:latin typeface="DM Sans"/>
              </a:rPr>
              <a:t>Getting off the mainframe and the future of the MAS systems</a:t>
            </a:r>
          </a:p>
        </p:txBody>
      </p:sp>
      <p:sp>
        <p:nvSpPr>
          <p:cNvPr id="24" name="TextBox 24"/>
          <p:cNvSpPr txBox="1"/>
          <p:nvPr/>
        </p:nvSpPr>
        <p:spPr>
          <a:xfrm>
            <a:off x="12666278" y="6262377"/>
            <a:ext cx="2395164" cy="385572"/>
          </a:xfrm>
          <a:prstGeom prst="rect">
            <a:avLst/>
          </a:prstGeom>
        </p:spPr>
        <p:txBody>
          <a:bodyPr lIns="0" tIns="0" rIns="0" bIns="0" rtlCol="0" anchor="t">
            <a:spAutoFit/>
          </a:bodyPr>
          <a:lstStyle/>
          <a:p>
            <a:pPr marL="0" lvl="0" indent="0" algn="ctr">
              <a:lnSpc>
                <a:spcPts val="3174"/>
              </a:lnSpc>
              <a:spcBef>
                <a:spcPct val="0"/>
              </a:spcBef>
            </a:pPr>
            <a:r>
              <a:rPr lang="en-US" sz="2300">
                <a:solidFill>
                  <a:srgbClr val="39B54A"/>
                </a:solidFill>
                <a:latin typeface="DM Sans Bold"/>
              </a:rPr>
              <a:t>Systems</a:t>
            </a:r>
          </a:p>
        </p:txBody>
      </p:sp>
      <p:sp>
        <p:nvSpPr>
          <p:cNvPr id="25" name="TextBox 25"/>
          <p:cNvSpPr txBox="1"/>
          <p:nvPr/>
        </p:nvSpPr>
        <p:spPr>
          <a:xfrm>
            <a:off x="2840362" y="6743199"/>
            <a:ext cx="3200745" cy="1250061"/>
          </a:xfrm>
          <a:prstGeom prst="rect">
            <a:avLst/>
          </a:prstGeom>
        </p:spPr>
        <p:txBody>
          <a:bodyPr lIns="0" tIns="0" rIns="0" bIns="0" rtlCol="0" anchor="t">
            <a:spAutoFit/>
          </a:bodyPr>
          <a:lstStyle/>
          <a:p>
            <a:pPr marL="0" lvl="0" indent="0" algn="ctr">
              <a:lnSpc>
                <a:spcPts val="3311"/>
              </a:lnSpc>
              <a:spcBef>
                <a:spcPct val="0"/>
              </a:spcBef>
            </a:pPr>
            <a:r>
              <a:rPr lang="en-US" sz="2400">
                <a:solidFill>
                  <a:srgbClr val="051D40"/>
                </a:solidFill>
                <a:latin typeface="DM Sans"/>
              </a:rPr>
              <a:t>FAS has created an evaluation plan for the TDR program.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067242" y="-6562292"/>
            <a:ext cx="2191617" cy="18288000"/>
            <a:chOff x="0" y="0"/>
            <a:chExt cx="619276" cy="5167563"/>
          </a:xfrm>
        </p:grpSpPr>
        <p:sp>
          <p:nvSpPr>
            <p:cNvPr id="3" name="Freeform 3"/>
            <p:cNvSpPr/>
            <p:nvPr/>
          </p:nvSpPr>
          <p:spPr>
            <a:xfrm>
              <a:off x="0" y="0"/>
              <a:ext cx="619276" cy="5167563"/>
            </a:xfrm>
            <a:custGeom>
              <a:avLst/>
              <a:gdLst/>
              <a:ahLst/>
              <a:cxnLst/>
              <a:rect l="l" t="t" r="r" b="b"/>
              <a:pathLst>
                <a:path w="619276" h="5167563">
                  <a:moveTo>
                    <a:pt x="0" y="0"/>
                  </a:moveTo>
                  <a:lnTo>
                    <a:pt x="619276" y="0"/>
                  </a:lnTo>
                  <a:lnTo>
                    <a:pt x="619276" y="5167563"/>
                  </a:lnTo>
                  <a:lnTo>
                    <a:pt x="0" y="5167563"/>
                  </a:lnTo>
                  <a:close/>
                </a:path>
              </a:pathLst>
            </a:custGeom>
            <a:solidFill>
              <a:srgbClr val="0059AA"/>
            </a:solidFill>
          </p:spPr>
        </p:sp>
        <p:sp>
          <p:nvSpPr>
            <p:cNvPr id="4" name="TextBox 4"/>
            <p:cNvSpPr txBox="1"/>
            <p:nvPr/>
          </p:nvSpPr>
          <p:spPr>
            <a:xfrm>
              <a:off x="0" y="-38100"/>
              <a:ext cx="619276" cy="520566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038436" y="1694984"/>
            <a:ext cx="12211128" cy="1552575"/>
          </a:xfrm>
          <a:prstGeom prst="rect">
            <a:avLst/>
          </a:prstGeom>
        </p:spPr>
        <p:txBody>
          <a:bodyPr lIns="0" tIns="0" rIns="0" bIns="0" rtlCol="0" anchor="t">
            <a:spAutoFit/>
          </a:bodyPr>
          <a:lstStyle/>
          <a:p>
            <a:pPr algn="ctr">
              <a:lnSpc>
                <a:spcPts val="12599"/>
              </a:lnSpc>
            </a:pPr>
            <a:r>
              <a:rPr lang="en-US" sz="9000">
                <a:solidFill>
                  <a:srgbClr val="FFFFFF"/>
                </a:solidFill>
                <a:latin typeface="Roboto Bold"/>
              </a:rPr>
              <a:t>Contracting Trends</a:t>
            </a:r>
          </a:p>
        </p:txBody>
      </p:sp>
      <p:sp>
        <p:nvSpPr>
          <p:cNvPr id="6" name="TextBox 6"/>
          <p:cNvSpPr txBox="1"/>
          <p:nvPr/>
        </p:nvSpPr>
        <p:spPr>
          <a:xfrm>
            <a:off x="1028700" y="4347715"/>
            <a:ext cx="4745190" cy="533400"/>
          </a:xfrm>
          <a:prstGeom prst="rect">
            <a:avLst/>
          </a:prstGeom>
        </p:spPr>
        <p:txBody>
          <a:bodyPr lIns="0" tIns="0" rIns="0" bIns="0" rtlCol="0" anchor="t">
            <a:spAutoFit/>
          </a:bodyPr>
          <a:lstStyle/>
          <a:p>
            <a:pPr algn="ctr">
              <a:lnSpc>
                <a:spcPts val="4200"/>
              </a:lnSpc>
            </a:pPr>
            <a:r>
              <a:rPr lang="en-US" sz="3000">
                <a:solidFill>
                  <a:srgbClr val="FFFFFF"/>
                </a:solidFill>
                <a:latin typeface="Roboto"/>
              </a:rPr>
              <a:t>MULTIPLE AWARD BPA</a:t>
            </a:r>
          </a:p>
        </p:txBody>
      </p:sp>
      <p:sp>
        <p:nvSpPr>
          <p:cNvPr id="7" name="TextBox 7"/>
          <p:cNvSpPr txBox="1"/>
          <p:nvPr/>
        </p:nvSpPr>
        <p:spPr>
          <a:xfrm>
            <a:off x="1469559" y="6810841"/>
            <a:ext cx="3863472" cy="160020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Roboto Condensed"/>
              </a:rPr>
              <a:t>Small Business</a:t>
            </a:r>
          </a:p>
          <a:p>
            <a:pPr marL="647700" lvl="1" indent="-323850">
              <a:lnSpc>
                <a:spcPts val="4200"/>
              </a:lnSpc>
              <a:buFont typeface="Arial"/>
              <a:buChar char="•"/>
            </a:pPr>
            <a:r>
              <a:rPr lang="en-US" sz="3000">
                <a:solidFill>
                  <a:srgbClr val="FFFFFF"/>
                </a:solidFill>
                <a:latin typeface="Roboto Condensed"/>
              </a:rPr>
              <a:t>Pricing</a:t>
            </a:r>
          </a:p>
          <a:p>
            <a:pPr marL="647700" lvl="1" indent="-323850">
              <a:lnSpc>
                <a:spcPts val="4200"/>
              </a:lnSpc>
              <a:buFont typeface="Arial"/>
              <a:buChar char="•"/>
            </a:pPr>
            <a:r>
              <a:rPr lang="en-US" sz="3000">
                <a:solidFill>
                  <a:srgbClr val="FFFFFF"/>
                </a:solidFill>
                <a:latin typeface="Roboto Condensed"/>
              </a:rPr>
              <a:t>Safety Net</a:t>
            </a:r>
          </a:p>
        </p:txBody>
      </p:sp>
      <p:sp>
        <p:nvSpPr>
          <p:cNvPr id="8" name="TextBox 8"/>
          <p:cNvSpPr txBox="1"/>
          <p:nvPr/>
        </p:nvSpPr>
        <p:spPr>
          <a:xfrm>
            <a:off x="6771405" y="4347715"/>
            <a:ext cx="4745190" cy="533400"/>
          </a:xfrm>
          <a:prstGeom prst="rect">
            <a:avLst/>
          </a:prstGeom>
        </p:spPr>
        <p:txBody>
          <a:bodyPr lIns="0" tIns="0" rIns="0" bIns="0" rtlCol="0" anchor="t">
            <a:spAutoFit/>
          </a:bodyPr>
          <a:lstStyle/>
          <a:p>
            <a:pPr algn="ctr">
              <a:lnSpc>
                <a:spcPts val="4200"/>
              </a:lnSpc>
            </a:pPr>
            <a:r>
              <a:rPr lang="en-US" sz="3000">
                <a:solidFill>
                  <a:srgbClr val="FFFFFF"/>
                </a:solidFill>
                <a:latin typeface="Roboto"/>
              </a:rPr>
              <a:t>CONTRACTING TEAMING</a:t>
            </a:r>
          </a:p>
        </p:txBody>
      </p:sp>
      <p:sp>
        <p:nvSpPr>
          <p:cNvPr id="9" name="TextBox 9"/>
          <p:cNvSpPr txBox="1"/>
          <p:nvPr/>
        </p:nvSpPr>
        <p:spPr>
          <a:xfrm>
            <a:off x="7212264" y="6810841"/>
            <a:ext cx="3863472" cy="106680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Roboto Condensed"/>
              </a:rPr>
              <a:t>Small Business</a:t>
            </a:r>
          </a:p>
          <a:p>
            <a:pPr marL="647700" lvl="1" indent="-323850">
              <a:lnSpc>
                <a:spcPts val="4200"/>
              </a:lnSpc>
              <a:buFont typeface="Arial"/>
              <a:buChar char="•"/>
            </a:pPr>
            <a:r>
              <a:rPr lang="en-US" sz="3000">
                <a:solidFill>
                  <a:srgbClr val="FFFFFF"/>
                </a:solidFill>
                <a:latin typeface="Roboto Condensed"/>
              </a:rPr>
              <a:t>Prime work</a:t>
            </a:r>
          </a:p>
        </p:txBody>
      </p:sp>
      <p:sp>
        <p:nvSpPr>
          <p:cNvPr id="10" name="TextBox 10"/>
          <p:cNvSpPr txBox="1"/>
          <p:nvPr/>
        </p:nvSpPr>
        <p:spPr>
          <a:xfrm>
            <a:off x="12514110" y="4347715"/>
            <a:ext cx="4745190" cy="533400"/>
          </a:xfrm>
          <a:prstGeom prst="rect">
            <a:avLst/>
          </a:prstGeom>
        </p:spPr>
        <p:txBody>
          <a:bodyPr lIns="0" tIns="0" rIns="0" bIns="0" rtlCol="0" anchor="t">
            <a:spAutoFit/>
          </a:bodyPr>
          <a:lstStyle/>
          <a:p>
            <a:pPr algn="ctr">
              <a:lnSpc>
                <a:spcPts val="4200"/>
              </a:lnSpc>
            </a:pPr>
            <a:r>
              <a:rPr lang="en-US" sz="3000">
                <a:solidFill>
                  <a:srgbClr val="FFFFFF"/>
                </a:solidFill>
                <a:latin typeface="Roboto"/>
              </a:rPr>
              <a:t>SB DISADVANTAGED</a:t>
            </a:r>
          </a:p>
        </p:txBody>
      </p:sp>
      <p:sp>
        <p:nvSpPr>
          <p:cNvPr id="11" name="TextBox 11"/>
          <p:cNvSpPr txBox="1"/>
          <p:nvPr/>
        </p:nvSpPr>
        <p:spPr>
          <a:xfrm>
            <a:off x="12954969" y="6810841"/>
            <a:ext cx="4490522" cy="1066800"/>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FFFFFF"/>
                </a:solidFill>
                <a:latin typeface="Roboto Condensed"/>
              </a:rPr>
              <a:t>MAS coverage</a:t>
            </a:r>
          </a:p>
          <a:p>
            <a:pPr marL="647700" lvl="1" indent="-323850">
              <a:lnSpc>
                <a:spcPts val="4200"/>
              </a:lnSpc>
              <a:buFont typeface="Arial"/>
              <a:buChar char="•"/>
            </a:pPr>
            <a:r>
              <a:rPr lang="en-US" sz="3000">
                <a:solidFill>
                  <a:srgbClr val="FFFFFF"/>
                </a:solidFill>
                <a:latin typeface="Roboto Condensed"/>
              </a:rPr>
              <a:t>Streamlined Purchasing</a:t>
            </a:r>
          </a:p>
        </p:txBody>
      </p:sp>
      <p:sp>
        <p:nvSpPr>
          <p:cNvPr id="12" name="AutoShape 12"/>
          <p:cNvSpPr/>
          <p:nvPr/>
        </p:nvSpPr>
        <p:spPr>
          <a:xfrm rot="5400000">
            <a:off x="2744103" y="5922703"/>
            <a:ext cx="1314384" cy="0"/>
          </a:xfrm>
          <a:prstGeom prst="line">
            <a:avLst/>
          </a:prstGeom>
          <a:ln w="38100" cap="flat">
            <a:solidFill>
              <a:srgbClr val="FFFFFF"/>
            </a:solidFill>
            <a:prstDash val="solid"/>
            <a:headEnd type="none" w="sm" len="sm"/>
            <a:tailEnd type="triangle" w="lg" len="med"/>
          </a:ln>
        </p:spPr>
      </p:sp>
      <p:sp>
        <p:nvSpPr>
          <p:cNvPr id="13" name="AutoShape 13"/>
          <p:cNvSpPr/>
          <p:nvPr/>
        </p:nvSpPr>
        <p:spPr>
          <a:xfrm rot="5400000">
            <a:off x="8486808" y="5922703"/>
            <a:ext cx="1314384" cy="0"/>
          </a:xfrm>
          <a:prstGeom prst="line">
            <a:avLst/>
          </a:prstGeom>
          <a:ln w="38100" cap="flat">
            <a:solidFill>
              <a:srgbClr val="FFFFFF"/>
            </a:solidFill>
            <a:prstDash val="solid"/>
            <a:headEnd type="none" w="sm" len="sm"/>
            <a:tailEnd type="triangle" w="lg" len="med"/>
          </a:ln>
        </p:spPr>
      </p:sp>
      <p:sp>
        <p:nvSpPr>
          <p:cNvPr id="14" name="AutoShape 14"/>
          <p:cNvSpPr/>
          <p:nvPr/>
        </p:nvSpPr>
        <p:spPr>
          <a:xfrm rot="5400000">
            <a:off x="14229513" y="5922703"/>
            <a:ext cx="1314384" cy="0"/>
          </a:xfrm>
          <a:prstGeom prst="line">
            <a:avLst/>
          </a:prstGeom>
          <a:ln w="38100" cap="flat">
            <a:solidFill>
              <a:srgbClr val="FFFFFF"/>
            </a:solidFill>
            <a:prstDash val="solid"/>
            <a:headEnd type="none" w="sm" len="sm"/>
            <a:tailEnd type="triangle" w="lg" len="med"/>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l="-49264" r="-49264"/>
            </a:stretch>
          </a:blipFill>
        </p:spPr>
      </p:sp>
      <p:grpSp>
        <p:nvGrpSpPr>
          <p:cNvPr id="3" name="Group 3"/>
          <p:cNvGrpSpPr/>
          <p:nvPr/>
        </p:nvGrpSpPr>
        <p:grpSpPr>
          <a:xfrm>
            <a:off x="3042715" y="3519388"/>
            <a:ext cx="3480210" cy="5088484"/>
            <a:chOff x="0" y="0"/>
            <a:chExt cx="4640280" cy="6784645"/>
          </a:xfrm>
        </p:grpSpPr>
        <p:sp>
          <p:nvSpPr>
            <p:cNvPr id="4" name="Freeform 4"/>
            <p:cNvSpPr/>
            <p:nvPr/>
          </p:nvSpPr>
          <p:spPr>
            <a:xfrm>
              <a:off x="0" y="5898342"/>
              <a:ext cx="4640280" cy="886303"/>
            </a:xfrm>
            <a:custGeom>
              <a:avLst/>
              <a:gdLst/>
              <a:ahLst/>
              <a:cxnLst/>
              <a:rect l="l" t="t" r="r" b="b"/>
              <a:pathLst>
                <a:path w="4640280" h="886303">
                  <a:moveTo>
                    <a:pt x="0" y="0"/>
                  </a:moveTo>
                  <a:lnTo>
                    <a:pt x="4640280" y="0"/>
                  </a:lnTo>
                  <a:lnTo>
                    <a:pt x="4640280" y="886303"/>
                  </a:lnTo>
                  <a:lnTo>
                    <a:pt x="0" y="886303"/>
                  </a:lnTo>
                  <a:lnTo>
                    <a:pt x="0" y="0"/>
                  </a:lnTo>
                  <a:close/>
                </a:path>
              </a:pathLst>
            </a:custGeom>
            <a:blipFill>
              <a:blip r:embed="rId3"/>
              <a:stretch>
                <a:fillRect t="-3402"/>
              </a:stretch>
            </a:blipFill>
          </p:spPr>
        </p:sp>
        <p:grpSp>
          <p:nvGrpSpPr>
            <p:cNvPr id="5" name="Group 5"/>
            <p:cNvGrpSpPr/>
            <p:nvPr/>
          </p:nvGrpSpPr>
          <p:grpSpPr>
            <a:xfrm>
              <a:off x="0" y="0"/>
              <a:ext cx="4640280" cy="6245703"/>
              <a:chOff x="0" y="0"/>
              <a:chExt cx="812800" cy="1094009"/>
            </a:xfrm>
          </p:grpSpPr>
          <p:sp>
            <p:nvSpPr>
              <p:cNvPr id="6" name="Freeform 6"/>
              <p:cNvSpPr/>
              <p:nvPr/>
            </p:nvSpPr>
            <p:spPr>
              <a:xfrm>
                <a:off x="0" y="0"/>
                <a:ext cx="812800" cy="1094009"/>
              </a:xfrm>
              <a:custGeom>
                <a:avLst/>
                <a:gdLst/>
                <a:ahLst/>
                <a:cxnLst/>
                <a:rect l="l" t="t" r="r" b="b"/>
                <a:pathLst>
                  <a:path w="812800" h="1094009">
                    <a:moveTo>
                      <a:pt x="25086" y="0"/>
                    </a:moveTo>
                    <a:lnTo>
                      <a:pt x="787714" y="0"/>
                    </a:lnTo>
                    <a:cubicBezTo>
                      <a:pt x="794367" y="0"/>
                      <a:pt x="800748" y="2643"/>
                      <a:pt x="805452" y="7348"/>
                    </a:cubicBezTo>
                    <a:cubicBezTo>
                      <a:pt x="810157" y="12052"/>
                      <a:pt x="812800" y="18433"/>
                      <a:pt x="812800" y="25086"/>
                    </a:cubicBezTo>
                    <a:lnTo>
                      <a:pt x="812800" y="1068922"/>
                    </a:lnTo>
                    <a:cubicBezTo>
                      <a:pt x="812800" y="1075576"/>
                      <a:pt x="810157" y="1081957"/>
                      <a:pt x="805452" y="1086661"/>
                    </a:cubicBezTo>
                    <a:cubicBezTo>
                      <a:pt x="800748" y="1091366"/>
                      <a:pt x="794367" y="1094009"/>
                      <a:pt x="787714" y="1094009"/>
                    </a:cubicBezTo>
                    <a:lnTo>
                      <a:pt x="25086" y="1094009"/>
                    </a:lnTo>
                    <a:cubicBezTo>
                      <a:pt x="11232" y="1094009"/>
                      <a:pt x="0" y="1082777"/>
                      <a:pt x="0" y="1068922"/>
                    </a:cubicBezTo>
                    <a:lnTo>
                      <a:pt x="0" y="25086"/>
                    </a:lnTo>
                    <a:cubicBezTo>
                      <a:pt x="0" y="18433"/>
                      <a:pt x="2643" y="12052"/>
                      <a:pt x="7348" y="7348"/>
                    </a:cubicBezTo>
                    <a:cubicBezTo>
                      <a:pt x="12052" y="2643"/>
                      <a:pt x="18433" y="0"/>
                      <a:pt x="25086" y="0"/>
                    </a:cubicBezTo>
                    <a:close/>
                  </a:path>
                </a:pathLst>
              </a:custGeom>
              <a:solidFill>
                <a:srgbClr val="FDFBFB"/>
              </a:solidFill>
            </p:spPr>
          </p:sp>
          <p:sp>
            <p:nvSpPr>
              <p:cNvPr id="7" name="TextBox 7"/>
              <p:cNvSpPr txBox="1"/>
              <p:nvPr/>
            </p:nvSpPr>
            <p:spPr>
              <a:xfrm>
                <a:off x="0" y="-19050"/>
                <a:ext cx="812800" cy="1113059"/>
              </a:xfrm>
              <a:prstGeom prst="rect">
                <a:avLst/>
              </a:prstGeom>
            </p:spPr>
            <p:txBody>
              <a:bodyPr lIns="50800" tIns="50800" rIns="50800" bIns="50800" rtlCol="0" anchor="ctr"/>
              <a:lstStyle/>
              <a:p>
                <a:pPr algn="ctr">
                  <a:lnSpc>
                    <a:spcPts val="2859"/>
                  </a:lnSpc>
                </a:pPr>
                <a:endParaRPr/>
              </a:p>
            </p:txBody>
          </p:sp>
        </p:grpSp>
      </p:grpSp>
      <p:grpSp>
        <p:nvGrpSpPr>
          <p:cNvPr id="8" name="Group 8"/>
          <p:cNvGrpSpPr>
            <a:grpSpLocks noChangeAspect="1"/>
          </p:cNvGrpSpPr>
          <p:nvPr/>
        </p:nvGrpSpPr>
        <p:grpSpPr>
          <a:xfrm>
            <a:off x="3462083" y="3723706"/>
            <a:ext cx="2641473" cy="2641473"/>
            <a:chOff x="0" y="0"/>
            <a:chExt cx="6350000" cy="6350000"/>
          </a:xfrm>
        </p:grpSpPr>
        <p:sp>
          <p:nvSpPr>
            <p:cNvPr id="9" name="Freeform 9"/>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solidFill>
              <a:srgbClr val="04577C"/>
            </a:solidFill>
            <a:ln w="12700">
              <a:solidFill>
                <a:srgbClr val="000000"/>
              </a:solidFill>
            </a:ln>
          </p:spPr>
        </p:sp>
        <p:sp>
          <p:nvSpPr>
            <p:cNvPr id="10" name="Freeform 10"/>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04577C"/>
            </a:solidFill>
          </p:spPr>
        </p:sp>
      </p:grpSp>
      <p:grpSp>
        <p:nvGrpSpPr>
          <p:cNvPr id="11" name="Group 11"/>
          <p:cNvGrpSpPr/>
          <p:nvPr/>
        </p:nvGrpSpPr>
        <p:grpSpPr>
          <a:xfrm>
            <a:off x="7404072" y="3519388"/>
            <a:ext cx="3480210" cy="5088484"/>
            <a:chOff x="0" y="0"/>
            <a:chExt cx="4640280" cy="6784645"/>
          </a:xfrm>
        </p:grpSpPr>
        <p:sp>
          <p:nvSpPr>
            <p:cNvPr id="12" name="Freeform 12"/>
            <p:cNvSpPr/>
            <p:nvPr/>
          </p:nvSpPr>
          <p:spPr>
            <a:xfrm>
              <a:off x="0" y="5898342"/>
              <a:ext cx="4640280" cy="886303"/>
            </a:xfrm>
            <a:custGeom>
              <a:avLst/>
              <a:gdLst/>
              <a:ahLst/>
              <a:cxnLst/>
              <a:rect l="l" t="t" r="r" b="b"/>
              <a:pathLst>
                <a:path w="4640280" h="886303">
                  <a:moveTo>
                    <a:pt x="0" y="0"/>
                  </a:moveTo>
                  <a:lnTo>
                    <a:pt x="4640280" y="0"/>
                  </a:lnTo>
                  <a:lnTo>
                    <a:pt x="4640280" y="886303"/>
                  </a:lnTo>
                  <a:lnTo>
                    <a:pt x="0" y="886303"/>
                  </a:lnTo>
                  <a:lnTo>
                    <a:pt x="0" y="0"/>
                  </a:lnTo>
                  <a:close/>
                </a:path>
              </a:pathLst>
            </a:custGeom>
            <a:blipFill>
              <a:blip r:embed="rId3"/>
              <a:stretch>
                <a:fillRect t="-3402"/>
              </a:stretch>
            </a:blipFill>
          </p:spPr>
        </p:sp>
        <p:grpSp>
          <p:nvGrpSpPr>
            <p:cNvPr id="13" name="Group 13"/>
            <p:cNvGrpSpPr/>
            <p:nvPr/>
          </p:nvGrpSpPr>
          <p:grpSpPr>
            <a:xfrm>
              <a:off x="0" y="0"/>
              <a:ext cx="4640280" cy="6245703"/>
              <a:chOff x="0" y="0"/>
              <a:chExt cx="812800" cy="1094009"/>
            </a:xfrm>
          </p:grpSpPr>
          <p:sp>
            <p:nvSpPr>
              <p:cNvPr id="14" name="Freeform 14"/>
              <p:cNvSpPr/>
              <p:nvPr/>
            </p:nvSpPr>
            <p:spPr>
              <a:xfrm>
                <a:off x="0" y="0"/>
                <a:ext cx="812800" cy="1094009"/>
              </a:xfrm>
              <a:custGeom>
                <a:avLst/>
                <a:gdLst/>
                <a:ahLst/>
                <a:cxnLst/>
                <a:rect l="l" t="t" r="r" b="b"/>
                <a:pathLst>
                  <a:path w="812800" h="1094009">
                    <a:moveTo>
                      <a:pt x="25086" y="0"/>
                    </a:moveTo>
                    <a:lnTo>
                      <a:pt x="787714" y="0"/>
                    </a:lnTo>
                    <a:cubicBezTo>
                      <a:pt x="794367" y="0"/>
                      <a:pt x="800748" y="2643"/>
                      <a:pt x="805452" y="7348"/>
                    </a:cubicBezTo>
                    <a:cubicBezTo>
                      <a:pt x="810157" y="12052"/>
                      <a:pt x="812800" y="18433"/>
                      <a:pt x="812800" y="25086"/>
                    </a:cubicBezTo>
                    <a:lnTo>
                      <a:pt x="812800" y="1068922"/>
                    </a:lnTo>
                    <a:cubicBezTo>
                      <a:pt x="812800" y="1075576"/>
                      <a:pt x="810157" y="1081957"/>
                      <a:pt x="805452" y="1086661"/>
                    </a:cubicBezTo>
                    <a:cubicBezTo>
                      <a:pt x="800748" y="1091366"/>
                      <a:pt x="794367" y="1094009"/>
                      <a:pt x="787714" y="1094009"/>
                    </a:cubicBezTo>
                    <a:lnTo>
                      <a:pt x="25086" y="1094009"/>
                    </a:lnTo>
                    <a:cubicBezTo>
                      <a:pt x="11232" y="1094009"/>
                      <a:pt x="0" y="1082777"/>
                      <a:pt x="0" y="1068922"/>
                    </a:cubicBezTo>
                    <a:lnTo>
                      <a:pt x="0" y="25086"/>
                    </a:lnTo>
                    <a:cubicBezTo>
                      <a:pt x="0" y="18433"/>
                      <a:pt x="2643" y="12052"/>
                      <a:pt x="7348" y="7348"/>
                    </a:cubicBezTo>
                    <a:cubicBezTo>
                      <a:pt x="12052" y="2643"/>
                      <a:pt x="18433" y="0"/>
                      <a:pt x="25086" y="0"/>
                    </a:cubicBezTo>
                    <a:close/>
                  </a:path>
                </a:pathLst>
              </a:custGeom>
              <a:solidFill>
                <a:srgbClr val="FDFBFB"/>
              </a:solidFill>
            </p:spPr>
          </p:sp>
          <p:sp>
            <p:nvSpPr>
              <p:cNvPr id="15" name="TextBox 15"/>
              <p:cNvSpPr txBox="1"/>
              <p:nvPr/>
            </p:nvSpPr>
            <p:spPr>
              <a:xfrm>
                <a:off x="0" y="-19050"/>
                <a:ext cx="812800" cy="1113059"/>
              </a:xfrm>
              <a:prstGeom prst="rect">
                <a:avLst/>
              </a:prstGeom>
            </p:spPr>
            <p:txBody>
              <a:bodyPr lIns="50800" tIns="50800" rIns="50800" bIns="50800" rtlCol="0" anchor="ctr"/>
              <a:lstStyle/>
              <a:p>
                <a:pPr algn="ctr">
                  <a:lnSpc>
                    <a:spcPts val="2859"/>
                  </a:lnSpc>
                </a:pPr>
                <a:endParaRPr/>
              </a:p>
            </p:txBody>
          </p:sp>
        </p:grpSp>
      </p:grpSp>
      <p:grpSp>
        <p:nvGrpSpPr>
          <p:cNvPr id="16" name="Group 16"/>
          <p:cNvGrpSpPr>
            <a:grpSpLocks noChangeAspect="1"/>
          </p:cNvGrpSpPr>
          <p:nvPr/>
        </p:nvGrpSpPr>
        <p:grpSpPr>
          <a:xfrm>
            <a:off x="7823440" y="3723706"/>
            <a:ext cx="2641473" cy="2641473"/>
            <a:chOff x="0" y="0"/>
            <a:chExt cx="6350000" cy="6350000"/>
          </a:xfrm>
        </p:grpSpPr>
        <p:sp>
          <p:nvSpPr>
            <p:cNvPr id="17" name="Freeform 17"/>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l="-24999" r="-25000"/>
              </a:stretch>
            </a:blipFill>
          </p:spPr>
        </p:sp>
        <p:sp>
          <p:nvSpPr>
            <p:cNvPr id="18" name="Freeform 18"/>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04577C"/>
            </a:solidFill>
          </p:spPr>
        </p:sp>
      </p:grpSp>
      <p:grpSp>
        <p:nvGrpSpPr>
          <p:cNvPr id="19" name="Group 19"/>
          <p:cNvGrpSpPr/>
          <p:nvPr/>
        </p:nvGrpSpPr>
        <p:grpSpPr>
          <a:xfrm>
            <a:off x="11765075" y="3519388"/>
            <a:ext cx="3480210" cy="5088484"/>
            <a:chOff x="0" y="0"/>
            <a:chExt cx="4640280" cy="6784645"/>
          </a:xfrm>
        </p:grpSpPr>
        <p:sp>
          <p:nvSpPr>
            <p:cNvPr id="20" name="Freeform 20"/>
            <p:cNvSpPr/>
            <p:nvPr/>
          </p:nvSpPr>
          <p:spPr>
            <a:xfrm>
              <a:off x="0" y="5898342"/>
              <a:ext cx="4640280" cy="886303"/>
            </a:xfrm>
            <a:custGeom>
              <a:avLst/>
              <a:gdLst/>
              <a:ahLst/>
              <a:cxnLst/>
              <a:rect l="l" t="t" r="r" b="b"/>
              <a:pathLst>
                <a:path w="4640280" h="886303">
                  <a:moveTo>
                    <a:pt x="0" y="0"/>
                  </a:moveTo>
                  <a:lnTo>
                    <a:pt x="4640280" y="0"/>
                  </a:lnTo>
                  <a:lnTo>
                    <a:pt x="4640280" y="886303"/>
                  </a:lnTo>
                  <a:lnTo>
                    <a:pt x="0" y="886303"/>
                  </a:lnTo>
                  <a:lnTo>
                    <a:pt x="0" y="0"/>
                  </a:lnTo>
                  <a:close/>
                </a:path>
              </a:pathLst>
            </a:custGeom>
            <a:blipFill>
              <a:blip r:embed="rId3"/>
              <a:stretch>
                <a:fillRect t="-3402"/>
              </a:stretch>
            </a:blipFill>
          </p:spPr>
        </p:sp>
        <p:grpSp>
          <p:nvGrpSpPr>
            <p:cNvPr id="21" name="Group 21"/>
            <p:cNvGrpSpPr/>
            <p:nvPr/>
          </p:nvGrpSpPr>
          <p:grpSpPr>
            <a:xfrm>
              <a:off x="0" y="0"/>
              <a:ext cx="4640280" cy="6245703"/>
              <a:chOff x="0" y="0"/>
              <a:chExt cx="812800" cy="1094009"/>
            </a:xfrm>
          </p:grpSpPr>
          <p:sp>
            <p:nvSpPr>
              <p:cNvPr id="22" name="Freeform 22"/>
              <p:cNvSpPr/>
              <p:nvPr/>
            </p:nvSpPr>
            <p:spPr>
              <a:xfrm>
                <a:off x="0" y="0"/>
                <a:ext cx="812800" cy="1094009"/>
              </a:xfrm>
              <a:custGeom>
                <a:avLst/>
                <a:gdLst/>
                <a:ahLst/>
                <a:cxnLst/>
                <a:rect l="l" t="t" r="r" b="b"/>
                <a:pathLst>
                  <a:path w="812800" h="1094009">
                    <a:moveTo>
                      <a:pt x="25086" y="0"/>
                    </a:moveTo>
                    <a:lnTo>
                      <a:pt x="787714" y="0"/>
                    </a:lnTo>
                    <a:cubicBezTo>
                      <a:pt x="794367" y="0"/>
                      <a:pt x="800748" y="2643"/>
                      <a:pt x="805452" y="7348"/>
                    </a:cubicBezTo>
                    <a:cubicBezTo>
                      <a:pt x="810157" y="12052"/>
                      <a:pt x="812800" y="18433"/>
                      <a:pt x="812800" y="25086"/>
                    </a:cubicBezTo>
                    <a:lnTo>
                      <a:pt x="812800" y="1068922"/>
                    </a:lnTo>
                    <a:cubicBezTo>
                      <a:pt x="812800" y="1075576"/>
                      <a:pt x="810157" y="1081957"/>
                      <a:pt x="805452" y="1086661"/>
                    </a:cubicBezTo>
                    <a:cubicBezTo>
                      <a:pt x="800748" y="1091366"/>
                      <a:pt x="794367" y="1094009"/>
                      <a:pt x="787714" y="1094009"/>
                    </a:cubicBezTo>
                    <a:lnTo>
                      <a:pt x="25086" y="1094009"/>
                    </a:lnTo>
                    <a:cubicBezTo>
                      <a:pt x="11232" y="1094009"/>
                      <a:pt x="0" y="1082777"/>
                      <a:pt x="0" y="1068922"/>
                    </a:cubicBezTo>
                    <a:lnTo>
                      <a:pt x="0" y="25086"/>
                    </a:lnTo>
                    <a:cubicBezTo>
                      <a:pt x="0" y="18433"/>
                      <a:pt x="2643" y="12052"/>
                      <a:pt x="7348" y="7348"/>
                    </a:cubicBezTo>
                    <a:cubicBezTo>
                      <a:pt x="12052" y="2643"/>
                      <a:pt x="18433" y="0"/>
                      <a:pt x="25086" y="0"/>
                    </a:cubicBezTo>
                    <a:close/>
                  </a:path>
                </a:pathLst>
              </a:custGeom>
              <a:solidFill>
                <a:srgbClr val="FDFBFB"/>
              </a:solidFill>
            </p:spPr>
          </p:sp>
          <p:sp>
            <p:nvSpPr>
              <p:cNvPr id="23" name="TextBox 23"/>
              <p:cNvSpPr txBox="1"/>
              <p:nvPr/>
            </p:nvSpPr>
            <p:spPr>
              <a:xfrm>
                <a:off x="0" y="-19050"/>
                <a:ext cx="812800" cy="1113059"/>
              </a:xfrm>
              <a:prstGeom prst="rect">
                <a:avLst/>
              </a:prstGeom>
            </p:spPr>
            <p:txBody>
              <a:bodyPr lIns="50800" tIns="50800" rIns="50800" bIns="50800" rtlCol="0" anchor="ctr"/>
              <a:lstStyle/>
              <a:p>
                <a:pPr algn="ctr">
                  <a:lnSpc>
                    <a:spcPts val="2859"/>
                  </a:lnSpc>
                </a:pPr>
                <a:endParaRPr/>
              </a:p>
            </p:txBody>
          </p:sp>
        </p:grpSp>
      </p:grpSp>
      <p:grpSp>
        <p:nvGrpSpPr>
          <p:cNvPr id="24" name="Group 24"/>
          <p:cNvGrpSpPr>
            <a:grpSpLocks noChangeAspect="1"/>
          </p:cNvGrpSpPr>
          <p:nvPr/>
        </p:nvGrpSpPr>
        <p:grpSpPr>
          <a:xfrm>
            <a:off x="12184444" y="3723706"/>
            <a:ext cx="2641473" cy="2641473"/>
            <a:chOff x="0" y="0"/>
            <a:chExt cx="6350000" cy="6350000"/>
          </a:xfrm>
        </p:grpSpPr>
        <p:sp>
          <p:nvSpPr>
            <p:cNvPr id="25" name="Freeform 2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25046" r="-25046"/>
              </a:stretch>
            </a:blipFill>
          </p:spPr>
        </p:sp>
        <p:sp>
          <p:nvSpPr>
            <p:cNvPr id="26" name="Freeform 2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04577C"/>
            </a:solidFill>
          </p:spPr>
        </p:sp>
      </p:grpSp>
      <p:grpSp>
        <p:nvGrpSpPr>
          <p:cNvPr id="27" name="Group 27"/>
          <p:cNvGrpSpPr/>
          <p:nvPr/>
        </p:nvGrpSpPr>
        <p:grpSpPr>
          <a:xfrm>
            <a:off x="4461627" y="1215872"/>
            <a:ext cx="9364746" cy="1456439"/>
            <a:chOff x="0" y="0"/>
            <a:chExt cx="1405839" cy="218641"/>
          </a:xfrm>
        </p:grpSpPr>
        <p:sp>
          <p:nvSpPr>
            <p:cNvPr id="28" name="Freeform 28"/>
            <p:cNvSpPr/>
            <p:nvPr/>
          </p:nvSpPr>
          <p:spPr>
            <a:xfrm>
              <a:off x="0" y="0"/>
              <a:ext cx="1405839" cy="218641"/>
            </a:xfrm>
            <a:custGeom>
              <a:avLst/>
              <a:gdLst/>
              <a:ahLst/>
              <a:cxnLst/>
              <a:rect l="l" t="t" r="r" b="b"/>
              <a:pathLst>
                <a:path w="1405839" h="218641">
                  <a:moveTo>
                    <a:pt x="0" y="0"/>
                  </a:moveTo>
                  <a:lnTo>
                    <a:pt x="1405839" y="0"/>
                  </a:lnTo>
                  <a:lnTo>
                    <a:pt x="1405839" y="218641"/>
                  </a:lnTo>
                  <a:lnTo>
                    <a:pt x="0" y="218641"/>
                  </a:lnTo>
                  <a:close/>
                </a:path>
              </a:pathLst>
            </a:custGeom>
            <a:solidFill>
              <a:srgbClr val="04577C"/>
            </a:solidFill>
            <a:ln w="38100" cap="sq">
              <a:solidFill>
                <a:srgbClr val="FEFFFF"/>
              </a:solidFill>
              <a:prstDash val="solid"/>
              <a:miter/>
            </a:ln>
          </p:spPr>
        </p:sp>
        <p:sp>
          <p:nvSpPr>
            <p:cNvPr id="29" name="TextBox 29"/>
            <p:cNvSpPr txBox="1"/>
            <p:nvPr/>
          </p:nvSpPr>
          <p:spPr>
            <a:xfrm>
              <a:off x="0" y="0"/>
              <a:ext cx="1405839" cy="218641"/>
            </a:xfrm>
            <a:prstGeom prst="rect">
              <a:avLst/>
            </a:prstGeom>
          </p:spPr>
          <p:txBody>
            <a:bodyPr lIns="0" tIns="0" rIns="0" bIns="0" rtlCol="0" anchor="ctr"/>
            <a:lstStyle/>
            <a:p>
              <a:pPr marL="0" lvl="0" indent="0" algn="ctr">
                <a:lnSpc>
                  <a:spcPts val="8646"/>
                </a:lnSpc>
                <a:spcBef>
                  <a:spcPct val="0"/>
                </a:spcBef>
              </a:pPr>
              <a:r>
                <a:rPr lang="en-US" sz="6265" spc="614" dirty="0">
                  <a:solidFill>
                    <a:srgbClr val="FDFBFB"/>
                  </a:solidFill>
                  <a:latin typeface="League Spartan"/>
                </a:rPr>
                <a:t>CONTACTS</a:t>
              </a:r>
            </a:p>
          </p:txBody>
        </p:sp>
      </p:grpSp>
      <p:sp>
        <p:nvSpPr>
          <p:cNvPr id="30" name="Freeform 30"/>
          <p:cNvSpPr/>
          <p:nvPr/>
        </p:nvSpPr>
        <p:spPr>
          <a:xfrm>
            <a:off x="3462083" y="3723706"/>
            <a:ext cx="2671489" cy="2671489"/>
          </a:xfrm>
          <a:custGeom>
            <a:avLst/>
            <a:gdLst/>
            <a:ahLst/>
            <a:cxnLst/>
            <a:rect l="l" t="t" r="r" b="b"/>
            <a:pathLst>
              <a:path w="2671489" h="2671489">
                <a:moveTo>
                  <a:pt x="0" y="0"/>
                </a:moveTo>
                <a:lnTo>
                  <a:pt x="2671489" y="0"/>
                </a:lnTo>
                <a:lnTo>
                  <a:pt x="2671489" y="2671489"/>
                </a:lnTo>
                <a:lnTo>
                  <a:pt x="0" y="26714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TextBox 31"/>
          <p:cNvSpPr txBox="1"/>
          <p:nvPr/>
        </p:nvSpPr>
        <p:spPr>
          <a:xfrm>
            <a:off x="3468307" y="7007974"/>
            <a:ext cx="2673496" cy="405814"/>
          </a:xfrm>
          <a:prstGeom prst="rect">
            <a:avLst/>
          </a:prstGeom>
        </p:spPr>
        <p:txBody>
          <a:bodyPr lIns="0" tIns="0" rIns="0" bIns="0" rtlCol="0" anchor="t">
            <a:spAutoFit/>
          </a:bodyPr>
          <a:lstStyle/>
          <a:p>
            <a:pPr algn="ctr">
              <a:lnSpc>
                <a:spcPts val="3280"/>
              </a:lnSpc>
            </a:pPr>
            <a:r>
              <a:rPr lang="en-US" sz="2342">
                <a:solidFill>
                  <a:srgbClr val="000000"/>
                </a:solidFill>
                <a:latin typeface="Arimo"/>
              </a:rPr>
              <a:t>maspmo@gsa.gov</a:t>
            </a:r>
          </a:p>
        </p:txBody>
      </p:sp>
      <p:sp>
        <p:nvSpPr>
          <p:cNvPr id="32" name="TextBox 32"/>
          <p:cNvSpPr txBox="1"/>
          <p:nvPr/>
        </p:nvSpPr>
        <p:spPr>
          <a:xfrm>
            <a:off x="3292593" y="6436926"/>
            <a:ext cx="3024922" cy="431954"/>
          </a:xfrm>
          <a:prstGeom prst="rect">
            <a:avLst/>
          </a:prstGeom>
        </p:spPr>
        <p:txBody>
          <a:bodyPr lIns="0" tIns="0" rIns="0" bIns="0" rtlCol="0" anchor="t">
            <a:spAutoFit/>
          </a:bodyPr>
          <a:lstStyle/>
          <a:p>
            <a:pPr algn="ctr">
              <a:lnSpc>
                <a:spcPts val="3491"/>
              </a:lnSpc>
            </a:pPr>
            <a:r>
              <a:rPr lang="en-US" sz="2493">
                <a:solidFill>
                  <a:srgbClr val="000000"/>
                </a:solidFill>
                <a:latin typeface="Arimo Bold"/>
              </a:rPr>
              <a:t>Email</a:t>
            </a:r>
          </a:p>
        </p:txBody>
      </p:sp>
      <p:sp>
        <p:nvSpPr>
          <p:cNvPr id="33" name="TextBox 33"/>
          <p:cNvSpPr txBox="1"/>
          <p:nvPr/>
        </p:nvSpPr>
        <p:spPr>
          <a:xfrm>
            <a:off x="7653950" y="6436926"/>
            <a:ext cx="3024922" cy="431954"/>
          </a:xfrm>
          <a:prstGeom prst="rect">
            <a:avLst/>
          </a:prstGeom>
        </p:spPr>
        <p:txBody>
          <a:bodyPr lIns="0" tIns="0" rIns="0" bIns="0" rtlCol="0" anchor="t">
            <a:spAutoFit/>
          </a:bodyPr>
          <a:lstStyle/>
          <a:p>
            <a:pPr algn="ctr">
              <a:lnSpc>
                <a:spcPts val="3491"/>
              </a:lnSpc>
            </a:pPr>
            <a:r>
              <a:rPr lang="en-US" sz="2493">
                <a:solidFill>
                  <a:srgbClr val="000000"/>
                </a:solidFill>
                <a:latin typeface="Arimo Bold"/>
              </a:rPr>
              <a:t>Contracting Officer</a:t>
            </a:r>
          </a:p>
        </p:txBody>
      </p:sp>
      <p:sp>
        <p:nvSpPr>
          <p:cNvPr id="34" name="TextBox 34"/>
          <p:cNvSpPr txBox="1"/>
          <p:nvPr/>
        </p:nvSpPr>
        <p:spPr>
          <a:xfrm>
            <a:off x="11765075" y="6436926"/>
            <a:ext cx="3376485" cy="870104"/>
          </a:xfrm>
          <a:prstGeom prst="rect">
            <a:avLst/>
          </a:prstGeom>
        </p:spPr>
        <p:txBody>
          <a:bodyPr lIns="0" tIns="0" rIns="0" bIns="0" rtlCol="0" anchor="t">
            <a:spAutoFit/>
          </a:bodyPr>
          <a:lstStyle/>
          <a:p>
            <a:pPr algn="ctr">
              <a:lnSpc>
                <a:spcPts val="3491"/>
              </a:lnSpc>
            </a:pPr>
            <a:r>
              <a:rPr lang="en-US" sz="2493">
                <a:solidFill>
                  <a:srgbClr val="000000"/>
                </a:solidFill>
                <a:latin typeface="Arimo Bold"/>
              </a:rPr>
              <a:t>Industrial Operations Analyst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TextBox 2"/>
          <p:cNvSpPr txBox="1"/>
          <p:nvPr/>
        </p:nvSpPr>
        <p:spPr>
          <a:xfrm>
            <a:off x="6255321" y="4274503"/>
            <a:ext cx="5777359" cy="1566544"/>
          </a:xfrm>
          <a:prstGeom prst="rect">
            <a:avLst/>
          </a:prstGeom>
        </p:spPr>
        <p:txBody>
          <a:bodyPr lIns="0" tIns="0" rIns="0" bIns="0" rtlCol="0" anchor="t">
            <a:spAutoFit/>
          </a:bodyPr>
          <a:lstStyle/>
          <a:p>
            <a:pPr algn="ctr">
              <a:lnSpc>
                <a:spcPts val="12880"/>
              </a:lnSpc>
            </a:pPr>
            <a:r>
              <a:rPr lang="en-US" sz="9200">
                <a:solidFill>
                  <a:srgbClr val="FFFFFF"/>
                </a:solidFill>
                <a:latin typeface="Canva Sans Bold"/>
              </a:rPr>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4156031" y="3198839"/>
            <a:ext cx="4091568" cy="3559378"/>
            <a:chOff x="0" y="0"/>
            <a:chExt cx="991873" cy="862860"/>
          </a:xfrm>
        </p:grpSpPr>
        <p:sp>
          <p:nvSpPr>
            <p:cNvPr id="3" name="Freeform 3"/>
            <p:cNvSpPr/>
            <p:nvPr/>
          </p:nvSpPr>
          <p:spPr>
            <a:xfrm>
              <a:off x="0" y="0"/>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4" name="TextBox 4"/>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sp>
        <p:nvSpPr>
          <p:cNvPr id="5" name="AutoShape 5"/>
          <p:cNvSpPr/>
          <p:nvPr/>
        </p:nvSpPr>
        <p:spPr>
          <a:xfrm flipV="1">
            <a:off x="4386671" y="5635747"/>
            <a:ext cx="3449683" cy="0"/>
          </a:xfrm>
          <a:prstGeom prst="line">
            <a:avLst/>
          </a:prstGeom>
          <a:ln w="57150" cap="flat">
            <a:solidFill>
              <a:srgbClr val="FFFFFF"/>
            </a:solidFill>
            <a:prstDash val="solid"/>
            <a:headEnd type="none" w="sm" len="sm"/>
            <a:tailEnd type="none" w="sm" len="sm"/>
          </a:ln>
        </p:spPr>
      </p:sp>
      <p:grpSp>
        <p:nvGrpSpPr>
          <p:cNvPr id="6" name="Group 6"/>
          <p:cNvGrpSpPr/>
          <p:nvPr/>
        </p:nvGrpSpPr>
        <p:grpSpPr>
          <a:xfrm>
            <a:off x="8630966" y="3198839"/>
            <a:ext cx="4091568" cy="3559378"/>
            <a:chOff x="0" y="0"/>
            <a:chExt cx="991873" cy="862860"/>
          </a:xfrm>
        </p:grpSpPr>
        <p:sp>
          <p:nvSpPr>
            <p:cNvPr id="7" name="Freeform 7"/>
            <p:cNvSpPr/>
            <p:nvPr/>
          </p:nvSpPr>
          <p:spPr>
            <a:xfrm>
              <a:off x="0" y="0"/>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8" name="TextBox 8"/>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sp>
        <p:nvSpPr>
          <p:cNvPr id="9" name="AutoShape 9"/>
          <p:cNvSpPr/>
          <p:nvPr/>
        </p:nvSpPr>
        <p:spPr>
          <a:xfrm flipV="1">
            <a:off x="8861606" y="5635747"/>
            <a:ext cx="3449683" cy="0"/>
          </a:xfrm>
          <a:prstGeom prst="line">
            <a:avLst/>
          </a:prstGeom>
          <a:ln w="57150" cap="flat">
            <a:solidFill>
              <a:srgbClr val="FFFFFF"/>
            </a:solidFill>
            <a:prstDash val="solid"/>
            <a:headEnd type="none" w="sm" len="sm"/>
            <a:tailEnd type="none" w="sm" len="sm"/>
          </a:ln>
        </p:spPr>
      </p:sp>
      <p:grpSp>
        <p:nvGrpSpPr>
          <p:cNvPr id="10" name="Group 10"/>
          <p:cNvGrpSpPr/>
          <p:nvPr/>
        </p:nvGrpSpPr>
        <p:grpSpPr>
          <a:xfrm>
            <a:off x="13110308" y="3198839"/>
            <a:ext cx="4091568" cy="3559378"/>
            <a:chOff x="0" y="0"/>
            <a:chExt cx="991873" cy="862860"/>
          </a:xfrm>
        </p:grpSpPr>
        <p:sp>
          <p:nvSpPr>
            <p:cNvPr id="11" name="Freeform 11"/>
            <p:cNvSpPr/>
            <p:nvPr/>
          </p:nvSpPr>
          <p:spPr>
            <a:xfrm>
              <a:off x="0" y="0"/>
              <a:ext cx="991873" cy="862860"/>
            </a:xfrm>
            <a:custGeom>
              <a:avLst/>
              <a:gdLst/>
              <a:ahLst/>
              <a:cxnLst/>
              <a:rect l="l" t="t" r="r" b="b"/>
              <a:pathLst>
                <a:path w="991873" h="862860">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id="12" name="TextBox 12"/>
            <p:cNvSpPr txBox="1"/>
            <p:nvPr/>
          </p:nvSpPr>
          <p:spPr>
            <a:xfrm>
              <a:off x="0" y="-38100"/>
              <a:ext cx="991873" cy="900960"/>
            </a:xfrm>
            <a:prstGeom prst="rect">
              <a:avLst/>
            </a:prstGeom>
          </p:spPr>
          <p:txBody>
            <a:bodyPr lIns="50800" tIns="50800" rIns="50800" bIns="50800" rtlCol="0" anchor="ctr"/>
            <a:lstStyle/>
            <a:p>
              <a:pPr algn="ctr">
                <a:lnSpc>
                  <a:spcPts val="3483"/>
                </a:lnSpc>
              </a:pPr>
              <a:endParaRPr/>
            </a:p>
          </p:txBody>
        </p:sp>
      </p:grpSp>
      <p:sp>
        <p:nvSpPr>
          <p:cNvPr id="13" name="AutoShape 13"/>
          <p:cNvSpPr/>
          <p:nvPr/>
        </p:nvSpPr>
        <p:spPr>
          <a:xfrm flipV="1">
            <a:off x="13340948" y="5635747"/>
            <a:ext cx="3449683" cy="0"/>
          </a:xfrm>
          <a:prstGeom prst="line">
            <a:avLst/>
          </a:prstGeom>
          <a:ln w="57150" cap="flat">
            <a:solidFill>
              <a:srgbClr val="FFFFFF"/>
            </a:solidFill>
            <a:prstDash val="solid"/>
            <a:headEnd type="none" w="sm" len="sm"/>
            <a:tailEnd type="none" w="sm" len="sm"/>
          </a:ln>
        </p:spPr>
      </p:sp>
      <p:sp>
        <p:nvSpPr>
          <p:cNvPr id="14" name="Freeform 14"/>
          <p:cNvSpPr/>
          <p:nvPr/>
        </p:nvSpPr>
        <p:spPr>
          <a:xfrm>
            <a:off x="-7631327" y="597505"/>
            <a:ext cx="9077445" cy="9077445"/>
          </a:xfrm>
          <a:custGeom>
            <a:avLst/>
            <a:gdLst/>
            <a:ahLst/>
            <a:cxnLst/>
            <a:rect l="l" t="t" r="r" b="b"/>
            <a:pathLst>
              <a:path w="9077445" h="9077445">
                <a:moveTo>
                  <a:pt x="0" y="0"/>
                </a:moveTo>
                <a:lnTo>
                  <a:pt x="9077444" y="0"/>
                </a:lnTo>
                <a:lnTo>
                  <a:pt x="9077444" y="9077445"/>
                </a:lnTo>
                <a:lnTo>
                  <a:pt x="0" y="90774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4156031" y="1028700"/>
            <a:ext cx="13211288" cy="1901680"/>
          </a:xfrm>
          <a:prstGeom prst="rect">
            <a:avLst/>
          </a:prstGeom>
        </p:spPr>
        <p:txBody>
          <a:bodyPr lIns="0" tIns="0" rIns="0" bIns="0" rtlCol="0" anchor="t">
            <a:spAutoFit/>
          </a:bodyPr>
          <a:lstStyle/>
          <a:p>
            <a:pPr marL="0" lvl="0" indent="0" algn="ctr">
              <a:lnSpc>
                <a:spcPts val="15071"/>
              </a:lnSpc>
              <a:spcBef>
                <a:spcPct val="0"/>
              </a:spcBef>
            </a:pPr>
            <a:r>
              <a:rPr lang="en-US" sz="12559">
                <a:solidFill>
                  <a:srgbClr val="56AEFF"/>
                </a:solidFill>
                <a:latin typeface="Now Bold"/>
              </a:rPr>
              <a:t>OVERVIEW</a:t>
            </a:r>
          </a:p>
        </p:txBody>
      </p:sp>
      <p:sp>
        <p:nvSpPr>
          <p:cNvPr id="16" name="TextBox 16"/>
          <p:cNvSpPr txBox="1"/>
          <p:nvPr/>
        </p:nvSpPr>
        <p:spPr>
          <a:xfrm>
            <a:off x="4386671" y="5900618"/>
            <a:ext cx="3630288" cy="477618"/>
          </a:xfrm>
          <a:prstGeom prst="rect">
            <a:avLst/>
          </a:prstGeom>
        </p:spPr>
        <p:txBody>
          <a:bodyPr lIns="0" tIns="0" rIns="0" bIns="0" rtlCol="0" anchor="t">
            <a:spAutoFit/>
          </a:bodyPr>
          <a:lstStyle/>
          <a:p>
            <a:pPr algn="ctr">
              <a:lnSpc>
                <a:spcPts val="4079"/>
              </a:lnSpc>
            </a:pPr>
            <a:r>
              <a:rPr lang="en-US" sz="2955">
                <a:solidFill>
                  <a:srgbClr val="FFFFFF"/>
                </a:solidFill>
                <a:latin typeface="DM Sans"/>
              </a:rPr>
              <a:t>MAS at a Glance</a:t>
            </a:r>
          </a:p>
        </p:txBody>
      </p:sp>
      <p:sp>
        <p:nvSpPr>
          <p:cNvPr id="17" name="TextBox 17"/>
          <p:cNvSpPr txBox="1"/>
          <p:nvPr/>
        </p:nvSpPr>
        <p:spPr>
          <a:xfrm>
            <a:off x="4878346" y="3432465"/>
            <a:ext cx="2646938" cy="1513125"/>
          </a:xfrm>
          <a:prstGeom prst="rect">
            <a:avLst/>
          </a:prstGeom>
        </p:spPr>
        <p:txBody>
          <a:bodyPr lIns="0" tIns="0" rIns="0" bIns="0" rtlCol="0" anchor="t">
            <a:spAutoFit/>
          </a:bodyPr>
          <a:lstStyle/>
          <a:p>
            <a:pPr algn="ctr">
              <a:lnSpc>
                <a:spcPts val="12392"/>
              </a:lnSpc>
            </a:pPr>
            <a:r>
              <a:rPr lang="en-US" sz="8980">
                <a:solidFill>
                  <a:srgbClr val="FFFFFF"/>
                </a:solidFill>
                <a:latin typeface="DM Sans Bold"/>
              </a:rPr>
              <a:t>01</a:t>
            </a:r>
          </a:p>
        </p:txBody>
      </p:sp>
      <p:sp>
        <p:nvSpPr>
          <p:cNvPr id="18" name="TextBox 18"/>
          <p:cNvSpPr txBox="1"/>
          <p:nvPr/>
        </p:nvSpPr>
        <p:spPr>
          <a:xfrm>
            <a:off x="8861606" y="5900618"/>
            <a:ext cx="3630288" cy="477618"/>
          </a:xfrm>
          <a:prstGeom prst="rect">
            <a:avLst/>
          </a:prstGeom>
        </p:spPr>
        <p:txBody>
          <a:bodyPr lIns="0" tIns="0" rIns="0" bIns="0" rtlCol="0" anchor="t">
            <a:spAutoFit/>
          </a:bodyPr>
          <a:lstStyle/>
          <a:p>
            <a:pPr algn="ctr">
              <a:lnSpc>
                <a:spcPts val="4079"/>
              </a:lnSpc>
            </a:pPr>
            <a:r>
              <a:rPr lang="en-US" sz="2955">
                <a:solidFill>
                  <a:srgbClr val="FFFFFF"/>
                </a:solidFill>
                <a:latin typeface="DM Sans"/>
              </a:rPr>
              <a:t>Projects</a:t>
            </a:r>
          </a:p>
        </p:txBody>
      </p:sp>
      <p:sp>
        <p:nvSpPr>
          <p:cNvPr id="19" name="TextBox 19"/>
          <p:cNvSpPr txBox="1"/>
          <p:nvPr/>
        </p:nvSpPr>
        <p:spPr>
          <a:xfrm>
            <a:off x="9353281" y="3432465"/>
            <a:ext cx="2646938" cy="1513125"/>
          </a:xfrm>
          <a:prstGeom prst="rect">
            <a:avLst/>
          </a:prstGeom>
        </p:spPr>
        <p:txBody>
          <a:bodyPr lIns="0" tIns="0" rIns="0" bIns="0" rtlCol="0" anchor="t">
            <a:spAutoFit/>
          </a:bodyPr>
          <a:lstStyle/>
          <a:p>
            <a:pPr algn="ctr">
              <a:lnSpc>
                <a:spcPts val="12392"/>
              </a:lnSpc>
            </a:pPr>
            <a:r>
              <a:rPr lang="en-US" sz="8980">
                <a:solidFill>
                  <a:srgbClr val="FFFFFF"/>
                </a:solidFill>
                <a:latin typeface="DM Sans Bold"/>
              </a:rPr>
              <a:t>02</a:t>
            </a:r>
          </a:p>
        </p:txBody>
      </p:sp>
      <p:sp>
        <p:nvSpPr>
          <p:cNvPr id="20" name="TextBox 20"/>
          <p:cNvSpPr txBox="1"/>
          <p:nvPr/>
        </p:nvSpPr>
        <p:spPr>
          <a:xfrm>
            <a:off x="13340948" y="5900618"/>
            <a:ext cx="3630288" cy="477618"/>
          </a:xfrm>
          <a:prstGeom prst="rect">
            <a:avLst/>
          </a:prstGeom>
        </p:spPr>
        <p:txBody>
          <a:bodyPr lIns="0" tIns="0" rIns="0" bIns="0" rtlCol="0" anchor="t">
            <a:spAutoFit/>
          </a:bodyPr>
          <a:lstStyle/>
          <a:p>
            <a:pPr algn="ctr">
              <a:lnSpc>
                <a:spcPts val="4079"/>
              </a:lnSpc>
            </a:pPr>
            <a:r>
              <a:rPr lang="en-US" sz="2955">
                <a:solidFill>
                  <a:srgbClr val="FFFFFF"/>
                </a:solidFill>
                <a:latin typeface="DM Sans"/>
              </a:rPr>
              <a:t>Trends</a:t>
            </a:r>
          </a:p>
        </p:txBody>
      </p:sp>
      <p:sp>
        <p:nvSpPr>
          <p:cNvPr id="21" name="TextBox 21"/>
          <p:cNvSpPr txBox="1"/>
          <p:nvPr/>
        </p:nvSpPr>
        <p:spPr>
          <a:xfrm>
            <a:off x="13832623" y="3432465"/>
            <a:ext cx="2646938" cy="1513125"/>
          </a:xfrm>
          <a:prstGeom prst="rect">
            <a:avLst/>
          </a:prstGeom>
        </p:spPr>
        <p:txBody>
          <a:bodyPr lIns="0" tIns="0" rIns="0" bIns="0" rtlCol="0" anchor="t">
            <a:spAutoFit/>
          </a:bodyPr>
          <a:lstStyle/>
          <a:p>
            <a:pPr algn="ctr">
              <a:lnSpc>
                <a:spcPts val="12392"/>
              </a:lnSpc>
            </a:pPr>
            <a:r>
              <a:rPr lang="en-US" sz="8980">
                <a:solidFill>
                  <a:srgbClr val="FFFFFF"/>
                </a:solidFill>
                <a:latin typeface="DM Sans Bold"/>
              </a:rPr>
              <a:t>03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3126066" y="559433"/>
            <a:ext cx="5631200" cy="3563628"/>
          </a:xfrm>
          <a:prstGeom prst="rect">
            <a:avLst/>
          </a:prstGeom>
        </p:spPr>
      </p:pic>
      <p:pic>
        <p:nvPicPr>
          <p:cNvPr id="3" name="Picture 3"/>
          <p:cNvPicPr>
            <a:picLocks noChangeAspect="1"/>
          </p:cNvPicPr>
          <p:nvPr/>
        </p:nvPicPr>
        <p:blipFill>
          <a:blip r:embed="rId3"/>
          <a:stretch>
            <a:fillRect/>
          </a:stretch>
        </p:blipFill>
        <p:spPr>
          <a:xfrm>
            <a:off x="1463675" y="432668"/>
            <a:ext cx="11445750" cy="4509229"/>
          </a:xfrm>
          <a:prstGeom prst="rect">
            <a:avLst/>
          </a:prstGeom>
        </p:spPr>
      </p:pic>
      <p:pic>
        <p:nvPicPr>
          <p:cNvPr id="4" name="Picture 4"/>
          <p:cNvPicPr>
            <a:picLocks noChangeAspect="1"/>
          </p:cNvPicPr>
          <p:nvPr/>
        </p:nvPicPr>
        <p:blipFill>
          <a:blip r:embed="rId4"/>
          <a:stretch>
            <a:fillRect/>
          </a:stretch>
        </p:blipFill>
        <p:spPr>
          <a:xfrm>
            <a:off x="535841" y="2907900"/>
            <a:ext cx="19365991" cy="8709159"/>
          </a:xfrm>
          <a:prstGeom prst="rect">
            <a:avLst/>
          </a:prstGeom>
        </p:spPr>
      </p:pic>
      <p:sp>
        <p:nvSpPr>
          <p:cNvPr id="5" name="TextBox 5"/>
          <p:cNvSpPr txBox="1"/>
          <p:nvPr/>
        </p:nvSpPr>
        <p:spPr>
          <a:xfrm>
            <a:off x="1360956" y="5483043"/>
            <a:ext cx="1858541" cy="3890589"/>
          </a:xfrm>
          <a:prstGeom prst="rect">
            <a:avLst/>
          </a:prstGeom>
        </p:spPr>
        <p:txBody>
          <a:bodyPr lIns="0" tIns="0" rIns="0" bIns="0" rtlCol="0" anchor="t">
            <a:spAutoFit/>
          </a:bodyPr>
          <a:lstStyle/>
          <a:p>
            <a:pPr algn="ctr">
              <a:lnSpc>
                <a:spcPts val="2824"/>
              </a:lnSpc>
              <a:spcBef>
                <a:spcPct val="0"/>
              </a:spcBef>
            </a:pPr>
            <a:r>
              <a:rPr lang="en-US" sz="2046">
                <a:solidFill>
                  <a:srgbClr val="FFFFFF"/>
                </a:solidFill>
                <a:latin typeface="DM Sans"/>
              </a:rPr>
              <a:t>$6 B</a:t>
            </a:r>
          </a:p>
          <a:p>
            <a:pPr algn="ctr">
              <a:lnSpc>
                <a:spcPts val="2824"/>
              </a:lnSpc>
              <a:spcBef>
                <a:spcPct val="0"/>
              </a:spcBef>
            </a:pPr>
            <a:endParaRPr lang="en-US" sz="2046">
              <a:solidFill>
                <a:srgbClr val="FFFFFF"/>
              </a:solidFill>
              <a:latin typeface="DM Sans"/>
            </a:endParaRPr>
          </a:p>
          <a:p>
            <a:pPr algn="ctr">
              <a:lnSpc>
                <a:spcPts val="2824"/>
              </a:lnSpc>
              <a:spcBef>
                <a:spcPct val="0"/>
              </a:spcBef>
            </a:pPr>
            <a:r>
              <a:rPr lang="en-US" sz="2046">
                <a:solidFill>
                  <a:srgbClr val="FFFFFF"/>
                </a:solidFill>
                <a:latin typeface="DM Sans"/>
              </a:rPr>
              <a:t>$5 B</a:t>
            </a:r>
          </a:p>
          <a:p>
            <a:pPr algn="ctr">
              <a:lnSpc>
                <a:spcPts val="2824"/>
              </a:lnSpc>
              <a:spcBef>
                <a:spcPct val="0"/>
              </a:spcBef>
            </a:pPr>
            <a:endParaRPr lang="en-US" sz="2046">
              <a:solidFill>
                <a:srgbClr val="FFFFFF"/>
              </a:solidFill>
              <a:latin typeface="DM Sans"/>
            </a:endParaRPr>
          </a:p>
          <a:p>
            <a:pPr algn="ctr">
              <a:lnSpc>
                <a:spcPts val="2824"/>
              </a:lnSpc>
              <a:spcBef>
                <a:spcPct val="0"/>
              </a:spcBef>
            </a:pPr>
            <a:r>
              <a:rPr lang="en-US" sz="2046">
                <a:solidFill>
                  <a:srgbClr val="FFFFFF"/>
                </a:solidFill>
                <a:latin typeface="DM Sans"/>
              </a:rPr>
              <a:t>$4 B</a:t>
            </a:r>
          </a:p>
          <a:p>
            <a:pPr algn="ctr">
              <a:lnSpc>
                <a:spcPts val="2824"/>
              </a:lnSpc>
              <a:spcBef>
                <a:spcPct val="0"/>
              </a:spcBef>
            </a:pPr>
            <a:endParaRPr lang="en-US" sz="2046">
              <a:solidFill>
                <a:srgbClr val="FFFFFF"/>
              </a:solidFill>
              <a:latin typeface="DM Sans"/>
            </a:endParaRPr>
          </a:p>
          <a:p>
            <a:pPr algn="ctr">
              <a:lnSpc>
                <a:spcPts val="2824"/>
              </a:lnSpc>
              <a:spcBef>
                <a:spcPct val="0"/>
              </a:spcBef>
            </a:pPr>
            <a:r>
              <a:rPr lang="en-US" sz="2046">
                <a:solidFill>
                  <a:srgbClr val="FFFFFF"/>
                </a:solidFill>
                <a:latin typeface="DM Sans"/>
              </a:rPr>
              <a:t>$3 B</a:t>
            </a:r>
          </a:p>
          <a:p>
            <a:pPr algn="ctr">
              <a:lnSpc>
                <a:spcPts val="2824"/>
              </a:lnSpc>
              <a:spcBef>
                <a:spcPct val="0"/>
              </a:spcBef>
            </a:pPr>
            <a:endParaRPr lang="en-US" sz="2046">
              <a:solidFill>
                <a:srgbClr val="FFFFFF"/>
              </a:solidFill>
              <a:latin typeface="DM Sans"/>
            </a:endParaRPr>
          </a:p>
          <a:p>
            <a:pPr algn="ctr">
              <a:lnSpc>
                <a:spcPts val="2824"/>
              </a:lnSpc>
              <a:spcBef>
                <a:spcPct val="0"/>
              </a:spcBef>
            </a:pPr>
            <a:r>
              <a:rPr lang="en-US" sz="2046">
                <a:solidFill>
                  <a:srgbClr val="FFFFFF"/>
                </a:solidFill>
                <a:latin typeface="DM Sans"/>
              </a:rPr>
              <a:t>$2 B</a:t>
            </a:r>
          </a:p>
          <a:p>
            <a:pPr algn="ctr">
              <a:lnSpc>
                <a:spcPts val="2824"/>
              </a:lnSpc>
              <a:spcBef>
                <a:spcPct val="0"/>
              </a:spcBef>
            </a:pPr>
            <a:endParaRPr lang="en-US" sz="2046">
              <a:solidFill>
                <a:srgbClr val="FFFFFF"/>
              </a:solidFill>
              <a:latin typeface="DM Sans"/>
            </a:endParaRPr>
          </a:p>
          <a:p>
            <a:pPr algn="ctr">
              <a:lnSpc>
                <a:spcPts val="2824"/>
              </a:lnSpc>
              <a:spcBef>
                <a:spcPct val="0"/>
              </a:spcBef>
            </a:pPr>
            <a:r>
              <a:rPr lang="en-US" sz="2046">
                <a:solidFill>
                  <a:srgbClr val="FFFFFF"/>
                </a:solidFill>
                <a:latin typeface="DM Sans"/>
              </a:rPr>
              <a:t>$1 B</a:t>
            </a:r>
          </a:p>
        </p:txBody>
      </p:sp>
      <p:sp>
        <p:nvSpPr>
          <p:cNvPr id="6" name="TextBox 6"/>
          <p:cNvSpPr txBox="1"/>
          <p:nvPr/>
        </p:nvSpPr>
        <p:spPr>
          <a:xfrm>
            <a:off x="693637" y="1956973"/>
            <a:ext cx="1984113" cy="1696822"/>
          </a:xfrm>
          <a:prstGeom prst="rect">
            <a:avLst/>
          </a:prstGeom>
        </p:spPr>
        <p:txBody>
          <a:bodyPr lIns="0" tIns="0" rIns="0" bIns="0" rtlCol="0" anchor="t">
            <a:spAutoFit/>
          </a:bodyPr>
          <a:lstStyle/>
          <a:p>
            <a:pPr algn="ctr">
              <a:lnSpc>
                <a:spcPts val="4517"/>
              </a:lnSpc>
            </a:pPr>
            <a:r>
              <a:rPr lang="en-US" sz="3273">
                <a:solidFill>
                  <a:srgbClr val="FFFFFF"/>
                </a:solidFill>
                <a:latin typeface="DM Sans"/>
              </a:rPr>
              <a:t>$30 B</a:t>
            </a:r>
          </a:p>
          <a:p>
            <a:pPr algn="ctr">
              <a:lnSpc>
                <a:spcPts val="4517"/>
              </a:lnSpc>
            </a:pPr>
            <a:r>
              <a:rPr lang="en-US" sz="3273">
                <a:solidFill>
                  <a:srgbClr val="FFFFFF"/>
                </a:solidFill>
                <a:latin typeface="DM Sans"/>
              </a:rPr>
              <a:t>$20 B</a:t>
            </a:r>
          </a:p>
          <a:p>
            <a:pPr algn="ctr">
              <a:lnSpc>
                <a:spcPts val="4517"/>
              </a:lnSpc>
              <a:spcBef>
                <a:spcPct val="0"/>
              </a:spcBef>
            </a:pPr>
            <a:r>
              <a:rPr lang="en-US" sz="3273">
                <a:solidFill>
                  <a:srgbClr val="FFFFFF"/>
                </a:solidFill>
                <a:latin typeface="DM Sans"/>
              </a:rPr>
              <a:t>$10 B</a:t>
            </a:r>
          </a:p>
        </p:txBody>
      </p:sp>
      <p:sp>
        <p:nvSpPr>
          <p:cNvPr id="7" name="TextBox 7"/>
          <p:cNvSpPr txBox="1"/>
          <p:nvPr/>
        </p:nvSpPr>
        <p:spPr>
          <a:xfrm>
            <a:off x="11827410" y="852194"/>
            <a:ext cx="1307642" cy="2814858"/>
          </a:xfrm>
          <a:prstGeom prst="rect">
            <a:avLst/>
          </a:prstGeom>
        </p:spPr>
        <p:txBody>
          <a:bodyPr lIns="0" tIns="0" rIns="0" bIns="0" rtlCol="0" anchor="t">
            <a:spAutoFit/>
          </a:bodyPr>
          <a:lstStyle/>
          <a:p>
            <a:pPr algn="ctr">
              <a:lnSpc>
                <a:spcPts val="4514"/>
              </a:lnSpc>
            </a:pPr>
            <a:r>
              <a:rPr lang="en-US" sz="3271">
                <a:solidFill>
                  <a:srgbClr val="FFFFFF"/>
                </a:solidFill>
                <a:latin typeface="DM Sans"/>
              </a:rPr>
              <a:t>$50 B</a:t>
            </a:r>
          </a:p>
          <a:p>
            <a:pPr algn="ctr">
              <a:lnSpc>
                <a:spcPts val="4514"/>
              </a:lnSpc>
            </a:pPr>
            <a:r>
              <a:rPr lang="en-US" sz="3271">
                <a:solidFill>
                  <a:srgbClr val="FFFFFF"/>
                </a:solidFill>
                <a:latin typeface="DM Sans"/>
              </a:rPr>
              <a:t>$40 B</a:t>
            </a:r>
          </a:p>
          <a:p>
            <a:pPr algn="ctr">
              <a:lnSpc>
                <a:spcPts val="4514"/>
              </a:lnSpc>
            </a:pPr>
            <a:r>
              <a:rPr lang="en-US" sz="3271">
                <a:solidFill>
                  <a:srgbClr val="FFFFFF"/>
                </a:solidFill>
                <a:latin typeface="DM Sans"/>
              </a:rPr>
              <a:t>$30 B</a:t>
            </a:r>
          </a:p>
          <a:p>
            <a:pPr algn="ctr">
              <a:lnSpc>
                <a:spcPts val="4514"/>
              </a:lnSpc>
            </a:pPr>
            <a:r>
              <a:rPr lang="en-US" sz="3271">
                <a:solidFill>
                  <a:srgbClr val="FFFFFF"/>
                </a:solidFill>
                <a:latin typeface="DM Sans"/>
              </a:rPr>
              <a:t>$20 B</a:t>
            </a:r>
          </a:p>
          <a:p>
            <a:pPr algn="ctr">
              <a:lnSpc>
                <a:spcPts val="4514"/>
              </a:lnSpc>
              <a:spcBef>
                <a:spcPct val="0"/>
              </a:spcBef>
            </a:pPr>
            <a:r>
              <a:rPr lang="en-US" sz="3271">
                <a:solidFill>
                  <a:srgbClr val="FFFFFF"/>
                </a:solidFill>
                <a:latin typeface="DM Sans"/>
              </a:rPr>
              <a:t>$10 B</a:t>
            </a:r>
          </a:p>
        </p:txBody>
      </p:sp>
      <p:sp>
        <p:nvSpPr>
          <p:cNvPr id="8" name="TextBox 8"/>
          <p:cNvSpPr txBox="1"/>
          <p:nvPr/>
        </p:nvSpPr>
        <p:spPr>
          <a:xfrm>
            <a:off x="532603" y="161370"/>
            <a:ext cx="10226768" cy="870904"/>
          </a:xfrm>
          <a:prstGeom prst="rect">
            <a:avLst/>
          </a:prstGeom>
        </p:spPr>
        <p:txBody>
          <a:bodyPr lIns="0" tIns="0" rIns="0" bIns="0" rtlCol="0" anchor="t">
            <a:spAutoFit/>
          </a:bodyPr>
          <a:lstStyle/>
          <a:p>
            <a:pPr algn="ctr">
              <a:lnSpc>
                <a:spcPts val="6650"/>
              </a:lnSpc>
              <a:spcBef>
                <a:spcPct val="0"/>
              </a:spcBef>
            </a:pPr>
            <a:r>
              <a:rPr lang="en-US" sz="4819">
                <a:solidFill>
                  <a:srgbClr val="FFFFFF"/>
                </a:solidFill>
                <a:latin typeface="Horizon"/>
              </a:rPr>
              <a:t>MAS at a Glance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TextBox 2"/>
          <p:cNvSpPr txBox="1"/>
          <p:nvPr/>
        </p:nvSpPr>
        <p:spPr>
          <a:xfrm>
            <a:off x="1559180" y="2129797"/>
            <a:ext cx="4796714" cy="2962621"/>
          </a:xfrm>
          <a:prstGeom prst="rect">
            <a:avLst/>
          </a:prstGeom>
        </p:spPr>
        <p:txBody>
          <a:bodyPr lIns="0" tIns="0" rIns="0" bIns="0" rtlCol="0" anchor="t">
            <a:spAutoFit/>
          </a:bodyPr>
          <a:lstStyle/>
          <a:p>
            <a:pPr>
              <a:lnSpc>
                <a:spcPts val="7711"/>
              </a:lnSpc>
            </a:pPr>
            <a:r>
              <a:rPr lang="en-US" sz="6426">
                <a:solidFill>
                  <a:srgbClr val="56AEFF"/>
                </a:solidFill>
                <a:latin typeface="Now Bold"/>
              </a:rPr>
              <a:t>2023 MAS</a:t>
            </a:r>
          </a:p>
          <a:p>
            <a:pPr>
              <a:lnSpc>
                <a:spcPts val="7711"/>
              </a:lnSpc>
            </a:pPr>
            <a:r>
              <a:rPr lang="en-US" sz="6426">
                <a:solidFill>
                  <a:srgbClr val="56AEFF"/>
                </a:solidFill>
                <a:latin typeface="Now Bold"/>
              </a:rPr>
              <a:t>Business</a:t>
            </a:r>
          </a:p>
          <a:p>
            <a:pPr marL="0" lvl="0" indent="0">
              <a:lnSpc>
                <a:spcPts val="7711"/>
              </a:lnSpc>
              <a:spcBef>
                <a:spcPct val="0"/>
              </a:spcBef>
            </a:pPr>
            <a:r>
              <a:rPr lang="en-US" sz="6426">
                <a:solidFill>
                  <a:srgbClr val="56AEFF"/>
                </a:solidFill>
                <a:latin typeface="Now Bold"/>
              </a:rPr>
              <a:t>Volume</a:t>
            </a:r>
          </a:p>
        </p:txBody>
      </p:sp>
      <p:sp>
        <p:nvSpPr>
          <p:cNvPr id="3" name="Freeform 3"/>
          <p:cNvSpPr/>
          <p:nvPr/>
        </p:nvSpPr>
        <p:spPr>
          <a:xfrm>
            <a:off x="6975317" y="-2198044"/>
            <a:ext cx="4337366" cy="4337366"/>
          </a:xfrm>
          <a:custGeom>
            <a:avLst/>
            <a:gdLst/>
            <a:ahLst/>
            <a:cxnLst/>
            <a:rect l="l" t="t" r="r" b="b"/>
            <a:pathLst>
              <a:path w="4337366" h="4337366">
                <a:moveTo>
                  <a:pt x="0" y="0"/>
                </a:moveTo>
                <a:lnTo>
                  <a:pt x="4337366" y="0"/>
                </a:lnTo>
                <a:lnTo>
                  <a:pt x="4337366" y="4337366"/>
                </a:lnTo>
                <a:lnTo>
                  <a:pt x="0" y="4337366"/>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pic>
        <p:nvPicPr>
          <p:cNvPr id="4" name="Picture 4"/>
          <p:cNvPicPr>
            <a:picLocks noChangeAspect="1"/>
          </p:cNvPicPr>
          <p:nvPr/>
        </p:nvPicPr>
        <p:blipFill>
          <a:blip r:embed="rId4"/>
          <a:stretch>
            <a:fillRect/>
          </a:stretch>
        </p:blipFill>
        <p:spPr>
          <a:xfrm>
            <a:off x="5222514" y="-651898"/>
            <a:ext cx="13600561" cy="11590795"/>
          </a:xfrm>
          <a:prstGeom prst="rect">
            <a:avLst/>
          </a:prstGeom>
        </p:spPr>
      </p:pic>
      <p:sp>
        <p:nvSpPr>
          <p:cNvPr id="5" name="Freeform 5"/>
          <p:cNvSpPr/>
          <p:nvPr/>
        </p:nvSpPr>
        <p:spPr>
          <a:xfrm>
            <a:off x="-892467" y="8377832"/>
            <a:ext cx="4337366" cy="4337366"/>
          </a:xfrm>
          <a:custGeom>
            <a:avLst/>
            <a:gdLst/>
            <a:ahLst/>
            <a:cxnLst/>
            <a:rect l="l" t="t" r="r" b="b"/>
            <a:pathLst>
              <a:path w="4337366" h="4337366">
                <a:moveTo>
                  <a:pt x="0" y="0"/>
                </a:moveTo>
                <a:lnTo>
                  <a:pt x="4337366" y="0"/>
                </a:lnTo>
                <a:lnTo>
                  <a:pt x="4337366" y="4337366"/>
                </a:lnTo>
                <a:lnTo>
                  <a:pt x="0" y="4337366"/>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090902" y="1565575"/>
            <a:ext cx="10073655" cy="1924879"/>
            <a:chOff x="0" y="0"/>
            <a:chExt cx="3822398" cy="730386"/>
          </a:xfrm>
        </p:grpSpPr>
        <p:sp>
          <p:nvSpPr>
            <p:cNvPr id="3" name="Freeform 3"/>
            <p:cNvSpPr/>
            <p:nvPr/>
          </p:nvSpPr>
          <p:spPr>
            <a:xfrm>
              <a:off x="0" y="0"/>
              <a:ext cx="3822398" cy="730386"/>
            </a:xfrm>
            <a:custGeom>
              <a:avLst/>
              <a:gdLst/>
              <a:ahLst/>
              <a:cxnLst/>
              <a:rect l="l" t="t" r="r" b="b"/>
              <a:pathLst>
                <a:path w="3822398" h="730386">
                  <a:moveTo>
                    <a:pt x="0" y="0"/>
                  </a:moveTo>
                  <a:lnTo>
                    <a:pt x="3619198" y="0"/>
                  </a:lnTo>
                  <a:lnTo>
                    <a:pt x="3822398" y="365193"/>
                  </a:lnTo>
                  <a:lnTo>
                    <a:pt x="3619198" y="730386"/>
                  </a:lnTo>
                  <a:lnTo>
                    <a:pt x="0" y="730386"/>
                  </a:lnTo>
                  <a:lnTo>
                    <a:pt x="203200" y="365193"/>
                  </a:lnTo>
                  <a:lnTo>
                    <a:pt x="0" y="0"/>
                  </a:lnTo>
                  <a:close/>
                </a:path>
              </a:pathLst>
            </a:custGeom>
            <a:solidFill>
              <a:srgbClr val="0071C9"/>
            </a:solidFill>
          </p:spPr>
        </p:sp>
        <p:sp>
          <p:nvSpPr>
            <p:cNvPr id="4" name="TextBox 4"/>
            <p:cNvSpPr txBox="1"/>
            <p:nvPr/>
          </p:nvSpPr>
          <p:spPr>
            <a:xfrm>
              <a:off x="177800" y="-38100"/>
              <a:ext cx="3568398" cy="768486"/>
            </a:xfrm>
            <a:prstGeom prst="rect">
              <a:avLst/>
            </a:prstGeom>
          </p:spPr>
          <p:txBody>
            <a:bodyPr lIns="50800" tIns="50800" rIns="50800" bIns="50800" rtlCol="0" anchor="ctr"/>
            <a:lstStyle/>
            <a:p>
              <a:pPr algn="ctr">
                <a:lnSpc>
                  <a:spcPts val="2605"/>
                </a:lnSpc>
              </a:pPr>
              <a:endParaRPr/>
            </a:p>
          </p:txBody>
        </p:sp>
      </p:grpSp>
      <p:grpSp>
        <p:nvGrpSpPr>
          <p:cNvPr id="5" name="Group 5"/>
          <p:cNvGrpSpPr/>
          <p:nvPr/>
        </p:nvGrpSpPr>
        <p:grpSpPr>
          <a:xfrm>
            <a:off x="6038351" y="3490454"/>
            <a:ext cx="10073655" cy="1924879"/>
            <a:chOff x="0" y="0"/>
            <a:chExt cx="3822398" cy="730386"/>
          </a:xfrm>
        </p:grpSpPr>
        <p:sp>
          <p:nvSpPr>
            <p:cNvPr id="6" name="Freeform 6"/>
            <p:cNvSpPr/>
            <p:nvPr/>
          </p:nvSpPr>
          <p:spPr>
            <a:xfrm>
              <a:off x="0" y="0"/>
              <a:ext cx="3822398" cy="730386"/>
            </a:xfrm>
            <a:custGeom>
              <a:avLst/>
              <a:gdLst/>
              <a:ahLst/>
              <a:cxnLst/>
              <a:rect l="l" t="t" r="r" b="b"/>
              <a:pathLst>
                <a:path w="3822398" h="730386">
                  <a:moveTo>
                    <a:pt x="0" y="0"/>
                  </a:moveTo>
                  <a:lnTo>
                    <a:pt x="3619198" y="0"/>
                  </a:lnTo>
                  <a:lnTo>
                    <a:pt x="3822398" y="365193"/>
                  </a:lnTo>
                  <a:lnTo>
                    <a:pt x="3619198" y="730386"/>
                  </a:lnTo>
                  <a:lnTo>
                    <a:pt x="0" y="730386"/>
                  </a:lnTo>
                  <a:lnTo>
                    <a:pt x="203200" y="365193"/>
                  </a:lnTo>
                  <a:lnTo>
                    <a:pt x="0" y="0"/>
                  </a:lnTo>
                  <a:close/>
                </a:path>
              </a:pathLst>
            </a:custGeom>
            <a:solidFill>
              <a:srgbClr val="56AEFF"/>
            </a:solidFill>
          </p:spPr>
        </p:sp>
        <p:sp>
          <p:nvSpPr>
            <p:cNvPr id="7" name="TextBox 7"/>
            <p:cNvSpPr txBox="1"/>
            <p:nvPr/>
          </p:nvSpPr>
          <p:spPr>
            <a:xfrm>
              <a:off x="177800" y="-38100"/>
              <a:ext cx="3568398" cy="768486"/>
            </a:xfrm>
            <a:prstGeom prst="rect">
              <a:avLst/>
            </a:prstGeom>
          </p:spPr>
          <p:txBody>
            <a:bodyPr lIns="50800" tIns="50800" rIns="50800" bIns="50800" rtlCol="0" anchor="ctr"/>
            <a:lstStyle/>
            <a:p>
              <a:pPr algn="ctr">
                <a:lnSpc>
                  <a:spcPts val="2605"/>
                </a:lnSpc>
              </a:pPr>
              <a:endParaRPr/>
            </a:p>
          </p:txBody>
        </p:sp>
      </p:grpSp>
      <p:grpSp>
        <p:nvGrpSpPr>
          <p:cNvPr id="8" name="Group 8"/>
          <p:cNvGrpSpPr/>
          <p:nvPr/>
        </p:nvGrpSpPr>
        <p:grpSpPr>
          <a:xfrm rot="-10800000">
            <a:off x="3699119" y="5415334"/>
            <a:ext cx="10073655" cy="1924879"/>
            <a:chOff x="0" y="0"/>
            <a:chExt cx="3822398" cy="730386"/>
          </a:xfrm>
        </p:grpSpPr>
        <p:sp>
          <p:nvSpPr>
            <p:cNvPr id="9" name="Freeform 9"/>
            <p:cNvSpPr/>
            <p:nvPr/>
          </p:nvSpPr>
          <p:spPr>
            <a:xfrm>
              <a:off x="0" y="0"/>
              <a:ext cx="3822398" cy="730386"/>
            </a:xfrm>
            <a:custGeom>
              <a:avLst/>
              <a:gdLst/>
              <a:ahLst/>
              <a:cxnLst/>
              <a:rect l="l" t="t" r="r" b="b"/>
              <a:pathLst>
                <a:path w="3822398" h="730386">
                  <a:moveTo>
                    <a:pt x="0" y="0"/>
                  </a:moveTo>
                  <a:lnTo>
                    <a:pt x="3619198" y="0"/>
                  </a:lnTo>
                  <a:lnTo>
                    <a:pt x="3822398" y="365193"/>
                  </a:lnTo>
                  <a:lnTo>
                    <a:pt x="3619198" y="730386"/>
                  </a:lnTo>
                  <a:lnTo>
                    <a:pt x="0" y="730386"/>
                  </a:lnTo>
                  <a:lnTo>
                    <a:pt x="203200" y="365193"/>
                  </a:lnTo>
                  <a:lnTo>
                    <a:pt x="0" y="0"/>
                  </a:lnTo>
                  <a:close/>
                </a:path>
              </a:pathLst>
            </a:custGeom>
            <a:solidFill>
              <a:srgbClr val="4BD1FB"/>
            </a:solidFill>
          </p:spPr>
        </p:sp>
        <p:sp>
          <p:nvSpPr>
            <p:cNvPr id="10" name="TextBox 10"/>
            <p:cNvSpPr txBox="1"/>
            <p:nvPr/>
          </p:nvSpPr>
          <p:spPr>
            <a:xfrm>
              <a:off x="177800" y="-38100"/>
              <a:ext cx="3568398" cy="768486"/>
            </a:xfrm>
            <a:prstGeom prst="rect">
              <a:avLst/>
            </a:prstGeom>
          </p:spPr>
          <p:txBody>
            <a:bodyPr lIns="50800" tIns="50800" rIns="50800" bIns="50800" rtlCol="0" anchor="ctr"/>
            <a:lstStyle/>
            <a:p>
              <a:pPr algn="ctr">
                <a:lnSpc>
                  <a:spcPts val="2605"/>
                </a:lnSpc>
              </a:pPr>
              <a:endParaRPr/>
            </a:p>
          </p:txBody>
        </p:sp>
      </p:grpSp>
      <p:grpSp>
        <p:nvGrpSpPr>
          <p:cNvPr id="11" name="Group 11"/>
          <p:cNvGrpSpPr/>
          <p:nvPr/>
        </p:nvGrpSpPr>
        <p:grpSpPr>
          <a:xfrm>
            <a:off x="6038351" y="7333421"/>
            <a:ext cx="10073655" cy="1924879"/>
            <a:chOff x="0" y="0"/>
            <a:chExt cx="3822398" cy="730386"/>
          </a:xfrm>
        </p:grpSpPr>
        <p:sp>
          <p:nvSpPr>
            <p:cNvPr id="12" name="Freeform 12"/>
            <p:cNvSpPr/>
            <p:nvPr/>
          </p:nvSpPr>
          <p:spPr>
            <a:xfrm>
              <a:off x="0" y="0"/>
              <a:ext cx="3822398" cy="730386"/>
            </a:xfrm>
            <a:custGeom>
              <a:avLst/>
              <a:gdLst/>
              <a:ahLst/>
              <a:cxnLst/>
              <a:rect l="l" t="t" r="r" b="b"/>
              <a:pathLst>
                <a:path w="3822398" h="730386">
                  <a:moveTo>
                    <a:pt x="0" y="0"/>
                  </a:moveTo>
                  <a:lnTo>
                    <a:pt x="3619198" y="0"/>
                  </a:lnTo>
                  <a:lnTo>
                    <a:pt x="3822398" y="365193"/>
                  </a:lnTo>
                  <a:lnTo>
                    <a:pt x="3619198" y="730386"/>
                  </a:lnTo>
                  <a:lnTo>
                    <a:pt x="0" y="730386"/>
                  </a:lnTo>
                  <a:lnTo>
                    <a:pt x="203200" y="365193"/>
                  </a:lnTo>
                  <a:lnTo>
                    <a:pt x="0" y="0"/>
                  </a:lnTo>
                  <a:close/>
                </a:path>
              </a:pathLst>
            </a:custGeom>
            <a:solidFill>
              <a:srgbClr val="CFF4FF"/>
            </a:solidFill>
          </p:spPr>
        </p:sp>
        <p:sp>
          <p:nvSpPr>
            <p:cNvPr id="13" name="TextBox 13"/>
            <p:cNvSpPr txBox="1"/>
            <p:nvPr/>
          </p:nvSpPr>
          <p:spPr>
            <a:xfrm>
              <a:off x="177800" y="-38100"/>
              <a:ext cx="3568398" cy="768486"/>
            </a:xfrm>
            <a:prstGeom prst="rect">
              <a:avLst/>
            </a:prstGeom>
          </p:spPr>
          <p:txBody>
            <a:bodyPr lIns="50800" tIns="50800" rIns="50800" bIns="50800" rtlCol="0" anchor="ctr"/>
            <a:lstStyle/>
            <a:p>
              <a:pPr algn="ctr">
                <a:lnSpc>
                  <a:spcPts val="2605"/>
                </a:lnSpc>
              </a:pPr>
              <a:endParaRPr/>
            </a:p>
          </p:txBody>
        </p:sp>
      </p:grpSp>
      <p:sp>
        <p:nvSpPr>
          <p:cNvPr id="14" name="TextBox 14"/>
          <p:cNvSpPr txBox="1"/>
          <p:nvPr/>
        </p:nvSpPr>
        <p:spPr>
          <a:xfrm>
            <a:off x="3805208" y="1949587"/>
            <a:ext cx="6645045" cy="1042554"/>
          </a:xfrm>
          <a:prstGeom prst="rect">
            <a:avLst/>
          </a:prstGeom>
        </p:spPr>
        <p:txBody>
          <a:bodyPr lIns="0" tIns="0" rIns="0" bIns="0" rtlCol="0" anchor="t">
            <a:spAutoFit/>
          </a:bodyPr>
          <a:lstStyle/>
          <a:p>
            <a:pPr marL="0" lvl="0" indent="0" algn="ctr">
              <a:lnSpc>
                <a:spcPts val="8425"/>
              </a:lnSpc>
              <a:spcBef>
                <a:spcPct val="0"/>
              </a:spcBef>
            </a:pPr>
            <a:r>
              <a:rPr lang="en-US" sz="6105">
                <a:solidFill>
                  <a:srgbClr val="051D40"/>
                </a:solidFill>
                <a:latin typeface="DM Sans Bold"/>
              </a:rPr>
              <a:t>8(a)</a:t>
            </a:r>
          </a:p>
        </p:txBody>
      </p:sp>
      <p:sp>
        <p:nvSpPr>
          <p:cNvPr id="15" name="TextBox 15"/>
          <p:cNvSpPr txBox="1"/>
          <p:nvPr/>
        </p:nvSpPr>
        <p:spPr>
          <a:xfrm>
            <a:off x="5207058" y="24708"/>
            <a:ext cx="8565716" cy="1042554"/>
          </a:xfrm>
          <a:prstGeom prst="rect">
            <a:avLst/>
          </a:prstGeom>
        </p:spPr>
        <p:txBody>
          <a:bodyPr lIns="0" tIns="0" rIns="0" bIns="0" rtlCol="0" anchor="t">
            <a:spAutoFit/>
          </a:bodyPr>
          <a:lstStyle/>
          <a:p>
            <a:pPr marL="0" lvl="0" indent="0" algn="ctr">
              <a:lnSpc>
                <a:spcPts val="8425"/>
              </a:lnSpc>
              <a:spcBef>
                <a:spcPct val="0"/>
              </a:spcBef>
            </a:pPr>
            <a:r>
              <a:rPr lang="en-US" sz="6105">
                <a:solidFill>
                  <a:srgbClr val="051D40"/>
                </a:solidFill>
                <a:latin typeface="DM Sans Bold"/>
              </a:rPr>
              <a:t>Consolidation</a:t>
            </a:r>
          </a:p>
        </p:txBody>
      </p:sp>
      <p:sp>
        <p:nvSpPr>
          <p:cNvPr id="16" name="TextBox 16"/>
          <p:cNvSpPr txBox="1"/>
          <p:nvPr/>
        </p:nvSpPr>
        <p:spPr>
          <a:xfrm>
            <a:off x="7127730" y="3874467"/>
            <a:ext cx="8581401" cy="1042554"/>
          </a:xfrm>
          <a:prstGeom prst="rect">
            <a:avLst/>
          </a:prstGeom>
        </p:spPr>
        <p:txBody>
          <a:bodyPr lIns="0" tIns="0" rIns="0" bIns="0" rtlCol="0" anchor="t">
            <a:spAutoFit/>
          </a:bodyPr>
          <a:lstStyle/>
          <a:p>
            <a:pPr marL="0" lvl="0" indent="0" algn="ctr">
              <a:lnSpc>
                <a:spcPts val="8425"/>
              </a:lnSpc>
              <a:spcBef>
                <a:spcPct val="0"/>
              </a:spcBef>
            </a:pPr>
            <a:r>
              <a:rPr lang="en-US" sz="6105">
                <a:solidFill>
                  <a:srgbClr val="051D40"/>
                </a:solidFill>
                <a:latin typeface="DM Sans Bold"/>
              </a:rPr>
              <a:t> Webpages</a:t>
            </a:r>
          </a:p>
        </p:txBody>
      </p:sp>
      <p:sp>
        <p:nvSpPr>
          <p:cNvPr id="17" name="TextBox 17"/>
          <p:cNvSpPr txBox="1"/>
          <p:nvPr/>
        </p:nvSpPr>
        <p:spPr>
          <a:xfrm>
            <a:off x="4430134" y="5799346"/>
            <a:ext cx="8365463" cy="1042554"/>
          </a:xfrm>
          <a:prstGeom prst="rect">
            <a:avLst/>
          </a:prstGeom>
        </p:spPr>
        <p:txBody>
          <a:bodyPr lIns="0" tIns="0" rIns="0" bIns="0" rtlCol="0" anchor="t">
            <a:spAutoFit/>
          </a:bodyPr>
          <a:lstStyle/>
          <a:p>
            <a:pPr marL="0" lvl="0" indent="0" algn="ctr">
              <a:lnSpc>
                <a:spcPts val="8425"/>
              </a:lnSpc>
              <a:spcBef>
                <a:spcPct val="0"/>
              </a:spcBef>
            </a:pPr>
            <a:r>
              <a:rPr lang="en-US" sz="6105">
                <a:solidFill>
                  <a:srgbClr val="051D40"/>
                </a:solidFill>
                <a:latin typeface="DM Sans Bold"/>
              </a:rPr>
              <a:t>Joint Ventures</a:t>
            </a:r>
          </a:p>
        </p:txBody>
      </p:sp>
      <p:sp>
        <p:nvSpPr>
          <p:cNvPr id="18" name="TextBox 18"/>
          <p:cNvSpPr txBox="1"/>
          <p:nvPr/>
        </p:nvSpPr>
        <p:spPr>
          <a:xfrm>
            <a:off x="7127730" y="7721135"/>
            <a:ext cx="8295509" cy="1042554"/>
          </a:xfrm>
          <a:prstGeom prst="rect">
            <a:avLst/>
          </a:prstGeom>
        </p:spPr>
        <p:txBody>
          <a:bodyPr lIns="0" tIns="0" rIns="0" bIns="0" rtlCol="0" anchor="t">
            <a:spAutoFit/>
          </a:bodyPr>
          <a:lstStyle/>
          <a:p>
            <a:pPr marL="0" lvl="0" indent="0" algn="ctr">
              <a:lnSpc>
                <a:spcPts val="8425"/>
              </a:lnSpc>
              <a:spcBef>
                <a:spcPct val="0"/>
              </a:spcBef>
            </a:pPr>
            <a:r>
              <a:rPr lang="en-US" sz="6105">
                <a:solidFill>
                  <a:srgbClr val="051D40"/>
                </a:solidFill>
                <a:latin typeface="DM Sans Bold"/>
              </a:rPr>
              <a:t>Consolidation</a:t>
            </a:r>
          </a:p>
        </p:txBody>
      </p:sp>
      <p:sp>
        <p:nvSpPr>
          <p:cNvPr id="19" name="Freeform 19"/>
          <p:cNvSpPr/>
          <p:nvPr/>
        </p:nvSpPr>
        <p:spPr>
          <a:xfrm>
            <a:off x="-2519628" y="7227483"/>
            <a:ext cx="7086596" cy="7086596"/>
          </a:xfrm>
          <a:custGeom>
            <a:avLst/>
            <a:gdLst/>
            <a:ahLst/>
            <a:cxnLst/>
            <a:rect l="l" t="t" r="r" b="b"/>
            <a:pathLst>
              <a:path w="7086596" h="7086596">
                <a:moveTo>
                  <a:pt x="0" y="0"/>
                </a:moveTo>
                <a:lnTo>
                  <a:pt x="7086596" y="0"/>
                </a:lnTo>
                <a:lnTo>
                  <a:pt x="7086596" y="7086596"/>
                </a:lnTo>
                <a:lnTo>
                  <a:pt x="0" y="70865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rot="10436461">
            <a:off x="14152110" y="-4118246"/>
            <a:ext cx="6566182" cy="6566182"/>
          </a:xfrm>
          <a:custGeom>
            <a:avLst/>
            <a:gdLst/>
            <a:ahLst/>
            <a:cxnLst/>
            <a:rect l="l" t="t" r="r" b="b"/>
            <a:pathLst>
              <a:path w="6566182" h="6566182">
                <a:moveTo>
                  <a:pt x="0" y="0"/>
                </a:moveTo>
                <a:lnTo>
                  <a:pt x="6566182" y="0"/>
                </a:lnTo>
                <a:lnTo>
                  <a:pt x="6566182" y="6566183"/>
                </a:lnTo>
                <a:lnTo>
                  <a:pt x="0" y="6566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Freeform 2"/>
          <p:cNvSpPr/>
          <p:nvPr/>
        </p:nvSpPr>
        <p:spPr>
          <a:xfrm>
            <a:off x="17259300" y="8127303"/>
            <a:ext cx="1802889" cy="1802889"/>
          </a:xfrm>
          <a:custGeom>
            <a:avLst/>
            <a:gdLst/>
            <a:ahLst/>
            <a:cxnLst/>
            <a:rect l="l" t="t" r="r" b="b"/>
            <a:pathLst>
              <a:path w="1802889" h="1802889">
                <a:moveTo>
                  <a:pt x="0" y="0"/>
                </a:moveTo>
                <a:lnTo>
                  <a:pt x="1802889" y="0"/>
                </a:lnTo>
                <a:lnTo>
                  <a:pt x="1802889" y="1802889"/>
                </a:lnTo>
                <a:lnTo>
                  <a:pt x="0" y="1802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833387" y="-1033334"/>
            <a:ext cx="2293320" cy="2293320"/>
          </a:xfrm>
          <a:custGeom>
            <a:avLst/>
            <a:gdLst/>
            <a:ahLst/>
            <a:cxnLst/>
            <a:rect l="l" t="t" r="r" b="b"/>
            <a:pathLst>
              <a:path w="2293320" h="2293320">
                <a:moveTo>
                  <a:pt x="0" y="0"/>
                </a:moveTo>
                <a:lnTo>
                  <a:pt x="2293320" y="0"/>
                </a:lnTo>
                <a:lnTo>
                  <a:pt x="2293320" y="2293319"/>
                </a:lnTo>
                <a:lnTo>
                  <a:pt x="0" y="229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2045211" y="3755955"/>
            <a:ext cx="3543722" cy="1607289"/>
          </a:xfrm>
          <a:prstGeom prst="rect">
            <a:avLst/>
          </a:prstGeom>
        </p:spPr>
        <p:txBody>
          <a:bodyPr lIns="0" tIns="0" rIns="0" bIns="0" rtlCol="0" anchor="t">
            <a:spAutoFit/>
          </a:bodyPr>
          <a:lstStyle/>
          <a:p>
            <a:pPr marL="0" lvl="0" indent="0" algn="ctr">
              <a:lnSpc>
                <a:spcPts val="12506"/>
              </a:lnSpc>
              <a:spcBef>
                <a:spcPct val="0"/>
              </a:spcBef>
            </a:pPr>
            <a:r>
              <a:rPr lang="en-US" sz="10421">
                <a:solidFill>
                  <a:srgbClr val="FFFFFF"/>
                </a:solidFill>
                <a:latin typeface="Now Bold"/>
              </a:rPr>
              <a:t>6.6</a:t>
            </a:r>
            <a:r>
              <a:rPr lang="en-US" sz="10421" u="none" strike="noStrike">
                <a:solidFill>
                  <a:srgbClr val="FFFFFF"/>
                </a:solidFill>
                <a:latin typeface="Now Bold"/>
              </a:rPr>
              <a:t>%</a:t>
            </a:r>
          </a:p>
        </p:txBody>
      </p:sp>
      <p:sp>
        <p:nvSpPr>
          <p:cNvPr id="5" name="TextBox 5"/>
          <p:cNvSpPr txBox="1"/>
          <p:nvPr/>
        </p:nvSpPr>
        <p:spPr>
          <a:xfrm>
            <a:off x="2045211" y="7421458"/>
            <a:ext cx="3543722" cy="1607289"/>
          </a:xfrm>
          <a:prstGeom prst="rect">
            <a:avLst/>
          </a:prstGeom>
        </p:spPr>
        <p:txBody>
          <a:bodyPr lIns="0" tIns="0" rIns="0" bIns="0" rtlCol="0" anchor="t">
            <a:spAutoFit/>
          </a:bodyPr>
          <a:lstStyle/>
          <a:p>
            <a:pPr marL="0" lvl="0" indent="0" algn="ctr">
              <a:lnSpc>
                <a:spcPts val="12506"/>
              </a:lnSpc>
              <a:spcBef>
                <a:spcPct val="0"/>
              </a:spcBef>
            </a:pPr>
            <a:r>
              <a:rPr lang="en-US" sz="10421">
                <a:solidFill>
                  <a:srgbClr val="FFFFFF"/>
                </a:solidFill>
                <a:latin typeface="Now Bold"/>
              </a:rPr>
              <a:t>8.4</a:t>
            </a:r>
            <a:r>
              <a:rPr lang="en-US" sz="10421" u="none" strike="noStrike">
                <a:solidFill>
                  <a:srgbClr val="FFFFFF"/>
                </a:solidFill>
                <a:latin typeface="Now Bold"/>
              </a:rPr>
              <a:t>%</a:t>
            </a:r>
          </a:p>
        </p:txBody>
      </p:sp>
      <p:grpSp>
        <p:nvGrpSpPr>
          <p:cNvPr id="6" name="Group 6"/>
          <p:cNvGrpSpPr/>
          <p:nvPr/>
        </p:nvGrpSpPr>
        <p:grpSpPr>
          <a:xfrm>
            <a:off x="-1543050" y="-54747"/>
            <a:ext cx="2760734" cy="10341747"/>
            <a:chOff x="0" y="0"/>
            <a:chExt cx="727107" cy="2723752"/>
          </a:xfrm>
        </p:grpSpPr>
        <p:sp>
          <p:nvSpPr>
            <p:cNvPr id="7" name="Freeform 7"/>
            <p:cNvSpPr/>
            <p:nvPr/>
          </p:nvSpPr>
          <p:spPr>
            <a:xfrm>
              <a:off x="0" y="0"/>
              <a:ext cx="727107" cy="2723752"/>
            </a:xfrm>
            <a:custGeom>
              <a:avLst/>
              <a:gdLst/>
              <a:ahLst/>
              <a:cxnLst/>
              <a:rect l="l" t="t" r="r" b="b"/>
              <a:pathLst>
                <a:path w="727107" h="2723752">
                  <a:moveTo>
                    <a:pt x="0" y="0"/>
                  </a:moveTo>
                  <a:lnTo>
                    <a:pt x="727107" y="0"/>
                  </a:lnTo>
                  <a:lnTo>
                    <a:pt x="727107" y="2723752"/>
                  </a:lnTo>
                  <a:lnTo>
                    <a:pt x="0" y="2723752"/>
                  </a:lnTo>
                  <a:close/>
                </a:path>
              </a:pathLst>
            </a:custGeom>
            <a:solidFill>
              <a:srgbClr val="145DA0"/>
            </a:solidFill>
          </p:spPr>
        </p:sp>
        <p:sp>
          <p:nvSpPr>
            <p:cNvPr id="8" name="TextBox 8"/>
            <p:cNvSpPr txBox="1"/>
            <p:nvPr/>
          </p:nvSpPr>
          <p:spPr>
            <a:xfrm>
              <a:off x="0" y="-38100"/>
              <a:ext cx="727107" cy="2761852"/>
            </a:xfrm>
            <a:prstGeom prst="rect">
              <a:avLst/>
            </a:prstGeom>
          </p:spPr>
          <p:txBody>
            <a:bodyPr lIns="50800" tIns="50800" rIns="50800" bIns="50800" rtlCol="0" anchor="ctr"/>
            <a:lstStyle/>
            <a:p>
              <a:pPr algn="ctr">
                <a:lnSpc>
                  <a:spcPts val="2605"/>
                </a:lnSpc>
              </a:pPr>
              <a:endParaRPr/>
            </a:p>
          </p:txBody>
        </p:sp>
      </p:grpSp>
      <p:sp>
        <p:nvSpPr>
          <p:cNvPr id="9" name="Freeform 9"/>
          <p:cNvSpPr/>
          <p:nvPr/>
        </p:nvSpPr>
        <p:spPr>
          <a:xfrm>
            <a:off x="13260182" y="1028700"/>
            <a:ext cx="4347391" cy="5473559"/>
          </a:xfrm>
          <a:custGeom>
            <a:avLst/>
            <a:gdLst/>
            <a:ahLst/>
            <a:cxnLst/>
            <a:rect l="l" t="t" r="r" b="b"/>
            <a:pathLst>
              <a:path w="4347391" h="5473559">
                <a:moveTo>
                  <a:pt x="0" y="0"/>
                </a:moveTo>
                <a:lnTo>
                  <a:pt x="4347391" y="0"/>
                </a:lnTo>
                <a:lnTo>
                  <a:pt x="4347391" y="5473559"/>
                </a:lnTo>
                <a:lnTo>
                  <a:pt x="0" y="5473559"/>
                </a:lnTo>
                <a:lnTo>
                  <a:pt x="0" y="0"/>
                </a:lnTo>
                <a:close/>
              </a:path>
            </a:pathLst>
          </a:custGeom>
          <a:blipFill>
            <a:blip r:embed="rId4"/>
            <a:stretch>
              <a:fillRect l="-7116" t="-9381" r="-7116" b="-3122"/>
            </a:stretch>
          </a:blipFill>
        </p:spPr>
      </p:sp>
      <p:sp>
        <p:nvSpPr>
          <p:cNvPr id="10" name="TextBox 10"/>
          <p:cNvSpPr txBox="1"/>
          <p:nvPr/>
        </p:nvSpPr>
        <p:spPr>
          <a:xfrm>
            <a:off x="2682418" y="1760435"/>
            <a:ext cx="6235170" cy="1009650"/>
          </a:xfrm>
          <a:prstGeom prst="rect">
            <a:avLst/>
          </a:prstGeom>
        </p:spPr>
        <p:txBody>
          <a:bodyPr lIns="0" tIns="0" rIns="0" bIns="0" rtlCol="0" anchor="t">
            <a:spAutoFit/>
          </a:bodyPr>
          <a:lstStyle/>
          <a:p>
            <a:pPr marL="0" lvl="0" indent="0" algn="ctr">
              <a:lnSpc>
                <a:spcPts val="7884"/>
              </a:lnSpc>
              <a:spcBef>
                <a:spcPct val="0"/>
              </a:spcBef>
            </a:pPr>
            <a:r>
              <a:rPr lang="en-US" sz="6570">
                <a:solidFill>
                  <a:srgbClr val="FFFFFF"/>
                </a:solidFill>
                <a:latin typeface="Now Bold"/>
              </a:rPr>
              <a:t>8(A) AND MAS</a:t>
            </a:r>
          </a:p>
        </p:txBody>
      </p:sp>
      <p:sp>
        <p:nvSpPr>
          <p:cNvPr id="11" name="TextBox 11"/>
          <p:cNvSpPr txBox="1"/>
          <p:nvPr/>
        </p:nvSpPr>
        <p:spPr>
          <a:xfrm>
            <a:off x="6088586" y="3109822"/>
            <a:ext cx="6778464" cy="3384042"/>
          </a:xfrm>
          <a:prstGeom prst="rect">
            <a:avLst/>
          </a:prstGeom>
        </p:spPr>
        <p:txBody>
          <a:bodyPr lIns="0" tIns="0" rIns="0" bIns="0" rtlCol="0" anchor="t">
            <a:spAutoFit/>
          </a:bodyPr>
          <a:lstStyle/>
          <a:p>
            <a:pPr marL="0" lvl="0" indent="0">
              <a:lnSpc>
                <a:spcPts val="3863"/>
              </a:lnSpc>
              <a:spcBef>
                <a:spcPct val="0"/>
              </a:spcBef>
            </a:pPr>
            <a:r>
              <a:rPr lang="en-US" sz="2799">
                <a:solidFill>
                  <a:srgbClr val="FFFFFF"/>
                </a:solidFill>
                <a:latin typeface="DM Sans Bold"/>
              </a:rPr>
              <a:t>Sole Source Pool</a:t>
            </a:r>
            <a:r>
              <a:rPr lang="en-US" sz="2799">
                <a:solidFill>
                  <a:srgbClr val="FFFFFF"/>
                </a:solidFill>
                <a:latin typeface="DM Sans"/>
              </a:rPr>
              <a:t>: Have gone through offer and acceptance with SBA and are actively listed in the SBA database. This status is sent to SAM.gov and that is then fed to MAS systems. GSA eLibrary will list the exit date based on the database.</a:t>
            </a:r>
          </a:p>
        </p:txBody>
      </p:sp>
      <p:sp>
        <p:nvSpPr>
          <p:cNvPr id="12" name="TextBox 12"/>
          <p:cNvSpPr txBox="1"/>
          <p:nvPr/>
        </p:nvSpPr>
        <p:spPr>
          <a:xfrm>
            <a:off x="6065205" y="7430457"/>
            <a:ext cx="6825225" cy="1440942"/>
          </a:xfrm>
          <a:prstGeom prst="rect">
            <a:avLst/>
          </a:prstGeom>
        </p:spPr>
        <p:txBody>
          <a:bodyPr lIns="0" tIns="0" rIns="0" bIns="0" rtlCol="0" anchor="t">
            <a:spAutoFit/>
          </a:bodyPr>
          <a:lstStyle/>
          <a:p>
            <a:pPr marL="0" lvl="0" indent="0">
              <a:lnSpc>
                <a:spcPts val="3863"/>
              </a:lnSpc>
              <a:spcBef>
                <a:spcPct val="0"/>
              </a:spcBef>
            </a:pPr>
            <a:r>
              <a:rPr lang="en-US" sz="2799">
                <a:solidFill>
                  <a:srgbClr val="FFFFFF"/>
                </a:solidFill>
                <a:latin typeface="DM Sans Bold"/>
              </a:rPr>
              <a:t>Competitive Pool</a:t>
            </a:r>
            <a:r>
              <a:rPr lang="en-US" sz="2799">
                <a:solidFill>
                  <a:srgbClr val="FFFFFF"/>
                </a:solidFill>
                <a:latin typeface="DM Sans"/>
              </a:rPr>
              <a:t>: Companies that have graduated from the 8(a) program however have not hit an option year.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5DA0"/>
        </a:solidFill>
        <a:effectLst/>
      </p:bgPr>
    </p:bg>
    <p:spTree>
      <p:nvGrpSpPr>
        <p:cNvPr id="1" name=""/>
        <p:cNvGrpSpPr/>
        <p:nvPr/>
      </p:nvGrpSpPr>
      <p:grpSpPr>
        <a:xfrm>
          <a:off x="0" y="0"/>
          <a:ext cx="0" cy="0"/>
          <a:chOff x="0" y="0"/>
          <a:chExt cx="0" cy="0"/>
        </a:xfrm>
      </p:grpSpPr>
      <p:sp>
        <p:nvSpPr>
          <p:cNvPr id="2" name="Freeform 2"/>
          <p:cNvSpPr/>
          <p:nvPr/>
        </p:nvSpPr>
        <p:spPr>
          <a:xfrm>
            <a:off x="7530997" y="2705100"/>
            <a:ext cx="10309220" cy="6456399"/>
          </a:xfrm>
          <a:custGeom>
            <a:avLst/>
            <a:gdLst/>
            <a:ahLst/>
            <a:cxnLst/>
            <a:rect l="l" t="t" r="r" b="b"/>
            <a:pathLst>
              <a:path w="10309220" h="6456399">
                <a:moveTo>
                  <a:pt x="0" y="0"/>
                </a:moveTo>
                <a:lnTo>
                  <a:pt x="10309220" y="0"/>
                </a:lnTo>
                <a:lnTo>
                  <a:pt x="10309220" y="6456399"/>
                </a:lnTo>
                <a:lnTo>
                  <a:pt x="0" y="6456399"/>
                </a:lnTo>
                <a:lnTo>
                  <a:pt x="0" y="0"/>
                </a:lnTo>
                <a:close/>
              </a:path>
            </a:pathLst>
          </a:custGeom>
          <a:blipFill>
            <a:blip r:embed="rId2"/>
            <a:stretch>
              <a:fillRect l="-15239" t="-12357" r="-21432" b="-10396"/>
            </a:stretch>
          </a:blipFill>
        </p:spPr>
      </p:sp>
      <p:sp>
        <p:nvSpPr>
          <p:cNvPr id="3" name="TextBox 3"/>
          <p:cNvSpPr txBox="1"/>
          <p:nvPr/>
        </p:nvSpPr>
        <p:spPr>
          <a:xfrm>
            <a:off x="603720" y="-13166"/>
            <a:ext cx="16084079" cy="1566544"/>
          </a:xfrm>
          <a:prstGeom prst="rect">
            <a:avLst/>
          </a:prstGeom>
        </p:spPr>
        <p:txBody>
          <a:bodyPr wrap="square" lIns="0" tIns="0" rIns="0" bIns="0" rtlCol="0" anchor="t">
            <a:spAutoFit/>
          </a:bodyPr>
          <a:lstStyle/>
          <a:p>
            <a:pPr algn="ctr">
              <a:lnSpc>
                <a:spcPts val="12880"/>
              </a:lnSpc>
            </a:pPr>
            <a:r>
              <a:rPr lang="en-US" sz="9200" dirty="0">
                <a:solidFill>
                  <a:srgbClr val="FFFFFF"/>
                </a:solidFill>
                <a:latin typeface="Canva Sans Bold"/>
              </a:rPr>
              <a:t>MAS Webpage Updates</a:t>
            </a:r>
          </a:p>
        </p:txBody>
      </p:sp>
      <p:sp>
        <p:nvSpPr>
          <p:cNvPr id="4" name="TextBox 4"/>
          <p:cNvSpPr txBox="1"/>
          <p:nvPr/>
        </p:nvSpPr>
        <p:spPr>
          <a:xfrm>
            <a:off x="451195" y="2497531"/>
            <a:ext cx="7024421" cy="5632704"/>
          </a:xfrm>
          <a:prstGeom prst="rect">
            <a:avLst/>
          </a:prstGeom>
        </p:spPr>
        <p:txBody>
          <a:bodyPr lIns="0" tIns="0" rIns="0" bIns="0" rtlCol="0" anchor="t">
            <a:spAutoFit/>
          </a:bodyPr>
          <a:lstStyle/>
          <a:p>
            <a:pPr>
              <a:lnSpc>
                <a:spcPts val="4967"/>
              </a:lnSpc>
            </a:pPr>
            <a:r>
              <a:rPr lang="en-US" sz="3600" dirty="0">
                <a:solidFill>
                  <a:srgbClr val="FFFFFF"/>
                </a:solidFill>
                <a:latin typeface="DM Sans"/>
              </a:rPr>
              <a:t>Over the past year we have reviewed and updated the look, feel and content on the MAS pages, this includes:</a:t>
            </a:r>
          </a:p>
          <a:p>
            <a:pPr marL="777240" lvl="1" indent="-388620">
              <a:lnSpc>
                <a:spcPts val="4967"/>
              </a:lnSpc>
              <a:buFont typeface="Arial"/>
              <a:buChar char="•"/>
            </a:pPr>
            <a:r>
              <a:rPr lang="en-US" sz="3600" dirty="0">
                <a:solidFill>
                  <a:srgbClr val="FFFFFF"/>
                </a:solidFill>
                <a:latin typeface="DM Sans"/>
              </a:rPr>
              <a:t>Updated MAS Roadmap</a:t>
            </a:r>
          </a:p>
          <a:p>
            <a:pPr marL="777240" lvl="1" indent="-388620">
              <a:lnSpc>
                <a:spcPts val="4967"/>
              </a:lnSpc>
              <a:buFont typeface="Arial"/>
              <a:buChar char="•"/>
            </a:pPr>
            <a:r>
              <a:rPr lang="en-US" sz="3600" dirty="0">
                <a:solidFill>
                  <a:srgbClr val="FFFFFF"/>
                </a:solidFill>
                <a:latin typeface="DM Sans"/>
              </a:rPr>
              <a:t>Updated landing page</a:t>
            </a:r>
          </a:p>
          <a:p>
            <a:pPr marL="777240" lvl="1" indent="-388620">
              <a:lnSpc>
                <a:spcPts val="4967"/>
              </a:lnSpc>
              <a:buFont typeface="Arial"/>
              <a:buChar char="•"/>
            </a:pPr>
            <a:r>
              <a:rPr lang="en-US" sz="3600" dirty="0">
                <a:solidFill>
                  <a:srgbClr val="FFFFFF"/>
                </a:solidFill>
                <a:latin typeface="DM Sans"/>
              </a:rPr>
              <a:t>Ability to search categories, subcategories, and SINs without going to </a:t>
            </a:r>
            <a:r>
              <a:rPr lang="en-US" sz="3600" dirty="0" err="1">
                <a:solidFill>
                  <a:srgbClr val="FFFFFF"/>
                </a:solidFill>
                <a:latin typeface="DM Sans"/>
              </a:rPr>
              <a:t>eLibrary</a:t>
            </a:r>
            <a:endParaRPr lang="en-US" sz="3600" dirty="0">
              <a:solidFill>
                <a:srgbClr val="FFFFFF"/>
              </a:solidFill>
              <a:latin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0250" t="-70500" r="-473" b="-28559"/>
            </a:stretch>
          </a:blipFill>
        </p:spPr>
      </p:sp>
      <p:grpSp>
        <p:nvGrpSpPr>
          <p:cNvPr id="3" name="Group 3"/>
          <p:cNvGrpSpPr/>
          <p:nvPr/>
        </p:nvGrpSpPr>
        <p:grpSpPr>
          <a:xfrm>
            <a:off x="4179890" y="-167189"/>
            <a:ext cx="7030571" cy="11199159"/>
            <a:chOff x="0" y="0"/>
            <a:chExt cx="1851673" cy="2949573"/>
          </a:xfrm>
        </p:grpSpPr>
        <p:sp>
          <p:nvSpPr>
            <p:cNvPr id="4" name="Freeform 4"/>
            <p:cNvSpPr/>
            <p:nvPr/>
          </p:nvSpPr>
          <p:spPr>
            <a:xfrm>
              <a:off x="0" y="0"/>
              <a:ext cx="1851673" cy="2949573"/>
            </a:xfrm>
            <a:custGeom>
              <a:avLst/>
              <a:gdLst/>
              <a:ahLst/>
              <a:cxnLst/>
              <a:rect l="l" t="t" r="r" b="b"/>
              <a:pathLst>
                <a:path w="1851673" h="2949573">
                  <a:moveTo>
                    <a:pt x="0" y="0"/>
                  </a:moveTo>
                  <a:lnTo>
                    <a:pt x="1851673" y="0"/>
                  </a:lnTo>
                  <a:lnTo>
                    <a:pt x="1851673" y="2949573"/>
                  </a:lnTo>
                  <a:lnTo>
                    <a:pt x="0" y="2949573"/>
                  </a:lnTo>
                  <a:close/>
                </a:path>
              </a:pathLst>
            </a:custGeom>
            <a:solidFill>
              <a:srgbClr val="FFFFFF"/>
            </a:solidFill>
          </p:spPr>
        </p:sp>
        <p:sp>
          <p:nvSpPr>
            <p:cNvPr id="5" name="TextBox 5"/>
            <p:cNvSpPr txBox="1"/>
            <p:nvPr/>
          </p:nvSpPr>
          <p:spPr>
            <a:xfrm>
              <a:off x="0" y="-19050"/>
              <a:ext cx="1851673" cy="2968623"/>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7964130" y="2912209"/>
            <a:ext cx="11232208" cy="8801967"/>
          </a:xfrm>
          <a:custGeom>
            <a:avLst/>
            <a:gdLst/>
            <a:ahLst/>
            <a:cxnLst/>
            <a:rect l="l" t="t" r="r" b="b"/>
            <a:pathLst>
              <a:path w="11232208" h="8801967">
                <a:moveTo>
                  <a:pt x="0" y="0"/>
                </a:moveTo>
                <a:lnTo>
                  <a:pt x="11232208" y="0"/>
                </a:lnTo>
                <a:lnTo>
                  <a:pt x="11232208" y="8801967"/>
                </a:lnTo>
                <a:lnTo>
                  <a:pt x="0" y="88019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9144000" y="5943852"/>
            <a:ext cx="1802551" cy="2738682"/>
            <a:chOff x="0" y="0"/>
            <a:chExt cx="2403401" cy="3651576"/>
          </a:xfrm>
        </p:grpSpPr>
        <p:sp>
          <p:nvSpPr>
            <p:cNvPr id="8" name="Freeform 8"/>
            <p:cNvSpPr/>
            <p:nvPr/>
          </p:nvSpPr>
          <p:spPr>
            <a:xfrm>
              <a:off x="0" y="0"/>
              <a:ext cx="2403401" cy="3651576"/>
            </a:xfrm>
            <a:custGeom>
              <a:avLst/>
              <a:gdLst/>
              <a:ahLst/>
              <a:cxnLst/>
              <a:rect l="l" t="t" r="r" b="b"/>
              <a:pathLst>
                <a:path w="2403401" h="3651576">
                  <a:moveTo>
                    <a:pt x="0" y="0"/>
                  </a:moveTo>
                  <a:lnTo>
                    <a:pt x="2403401" y="0"/>
                  </a:lnTo>
                  <a:lnTo>
                    <a:pt x="2403401" y="3651576"/>
                  </a:lnTo>
                  <a:lnTo>
                    <a:pt x="0" y="36515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a:grpSpLocks noChangeAspect="1"/>
            </p:cNvGrpSpPr>
            <p:nvPr/>
          </p:nvGrpSpPr>
          <p:grpSpPr>
            <a:xfrm>
              <a:off x="148620" y="171379"/>
              <a:ext cx="2106162" cy="2097934"/>
              <a:chOff x="0" y="0"/>
              <a:chExt cx="6502400" cy="6477000"/>
            </a:xfrm>
          </p:grpSpPr>
          <p:sp>
            <p:nvSpPr>
              <p:cNvPr id="10" name="Freeform 1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043F7C"/>
              </a:solidFill>
              <a:ln w="12700">
                <a:solidFill>
                  <a:srgbClr val="000000"/>
                </a:solidFill>
              </a:ln>
            </p:spPr>
          </p:sp>
          <p:sp>
            <p:nvSpPr>
              <p:cNvPr id="11" name="Freeform 1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grpSp>
        <p:nvGrpSpPr>
          <p:cNvPr id="12" name="Group 12"/>
          <p:cNvGrpSpPr/>
          <p:nvPr/>
        </p:nvGrpSpPr>
        <p:grpSpPr>
          <a:xfrm>
            <a:off x="11369354" y="3774159"/>
            <a:ext cx="1802551" cy="2738682"/>
            <a:chOff x="0" y="0"/>
            <a:chExt cx="2403401" cy="3651576"/>
          </a:xfrm>
        </p:grpSpPr>
        <p:sp>
          <p:nvSpPr>
            <p:cNvPr id="13" name="Freeform 13"/>
            <p:cNvSpPr/>
            <p:nvPr/>
          </p:nvSpPr>
          <p:spPr>
            <a:xfrm>
              <a:off x="0" y="0"/>
              <a:ext cx="2403401" cy="3651576"/>
            </a:xfrm>
            <a:custGeom>
              <a:avLst/>
              <a:gdLst/>
              <a:ahLst/>
              <a:cxnLst/>
              <a:rect l="l" t="t" r="r" b="b"/>
              <a:pathLst>
                <a:path w="2403401" h="3651576">
                  <a:moveTo>
                    <a:pt x="0" y="0"/>
                  </a:moveTo>
                  <a:lnTo>
                    <a:pt x="2403401" y="0"/>
                  </a:lnTo>
                  <a:lnTo>
                    <a:pt x="2403401" y="3651576"/>
                  </a:lnTo>
                  <a:lnTo>
                    <a:pt x="0" y="36515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4" name="Group 14"/>
            <p:cNvGrpSpPr>
              <a:grpSpLocks noChangeAspect="1"/>
            </p:cNvGrpSpPr>
            <p:nvPr/>
          </p:nvGrpSpPr>
          <p:grpSpPr>
            <a:xfrm>
              <a:off x="148620" y="171379"/>
              <a:ext cx="2106162" cy="2097934"/>
              <a:chOff x="0" y="0"/>
              <a:chExt cx="6502400" cy="6477000"/>
            </a:xfrm>
          </p:grpSpPr>
          <p:sp>
            <p:nvSpPr>
              <p:cNvPr id="15" name="Freeform 1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043F7C"/>
              </a:solidFill>
              <a:ln w="12700">
                <a:solidFill>
                  <a:srgbClr val="000000"/>
                </a:solidFill>
              </a:ln>
            </p:spPr>
          </p:sp>
          <p:sp>
            <p:nvSpPr>
              <p:cNvPr id="16" name="Freeform 1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grpSp>
        <p:nvGrpSpPr>
          <p:cNvPr id="17" name="Group 17"/>
          <p:cNvGrpSpPr/>
          <p:nvPr/>
        </p:nvGrpSpPr>
        <p:grpSpPr>
          <a:xfrm>
            <a:off x="13862148" y="2034718"/>
            <a:ext cx="1802551" cy="2738682"/>
            <a:chOff x="0" y="0"/>
            <a:chExt cx="2403401" cy="3651576"/>
          </a:xfrm>
        </p:grpSpPr>
        <p:sp>
          <p:nvSpPr>
            <p:cNvPr id="18" name="Freeform 18"/>
            <p:cNvSpPr/>
            <p:nvPr/>
          </p:nvSpPr>
          <p:spPr>
            <a:xfrm>
              <a:off x="0" y="0"/>
              <a:ext cx="2403401" cy="3651576"/>
            </a:xfrm>
            <a:custGeom>
              <a:avLst/>
              <a:gdLst/>
              <a:ahLst/>
              <a:cxnLst/>
              <a:rect l="l" t="t" r="r" b="b"/>
              <a:pathLst>
                <a:path w="2403401" h="3651576">
                  <a:moveTo>
                    <a:pt x="0" y="0"/>
                  </a:moveTo>
                  <a:lnTo>
                    <a:pt x="2403401" y="0"/>
                  </a:lnTo>
                  <a:lnTo>
                    <a:pt x="2403401" y="3651576"/>
                  </a:lnTo>
                  <a:lnTo>
                    <a:pt x="0" y="36515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9" name="Group 19"/>
            <p:cNvGrpSpPr>
              <a:grpSpLocks noChangeAspect="1"/>
            </p:cNvGrpSpPr>
            <p:nvPr/>
          </p:nvGrpSpPr>
          <p:grpSpPr>
            <a:xfrm>
              <a:off x="148620" y="171379"/>
              <a:ext cx="2106162" cy="2097934"/>
              <a:chOff x="0" y="0"/>
              <a:chExt cx="6502400" cy="6477000"/>
            </a:xfrm>
          </p:grpSpPr>
          <p:sp>
            <p:nvSpPr>
              <p:cNvPr id="20" name="Freeform 2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solidFill>
                <a:srgbClr val="043F7C"/>
              </a:solidFill>
              <a:ln w="12700">
                <a:solidFill>
                  <a:srgbClr val="000000"/>
                </a:solidFill>
              </a:ln>
            </p:spPr>
          </p:sp>
          <p:sp>
            <p:nvSpPr>
              <p:cNvPr id="21" name="Freeform 2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grpSp>
      <p:sp>
        <p:nvSpPr>
          <p:cNvPr id="22" name="TextBox 22"/>
          <p:cNvSpPr txBox="1"/>
          <p:nvPr/>
        </p:nvSpPr>
        <p:spPr>
          <a:xfrm>
            <a:off x="9427109" y="6408066"/>
            <a:ext cx="1236333" cy="792153"/>
          </a:xfrm>
          <a:prstGeom prst="rect">
            <a:avLst/>
          </a:prstGeom>
        </p:spPr>
        <p:txBody>
          <a:bodyPr lIns="0" tIns="0" rIns="0" bIns="0" rtlCol="0" anchor="t">
            <a:spAutoFit/>
          </a:bodyPr>
          <a:lstStyle/>
          <a:p>
            <a:pPr algn="ctr">
              <a:lnSpc>
                <a:spcPts val="6385"/>
              </a:lnSpc>
            </a:pPr>
            <a:r>
              <a:rPr lang="en-US" sz="4561" spc="259">
                <a:solidFill>
                  <a:srgbClr val="FFFFFF"/>
                </a:solidFill>
                <a:latin typeface="Arimo Italics"/>
              </a:rPr>
              <a:t>01</a:t>
            </a:r>
          </a:p>
        </p:txBody>
      </p:sp>
      <p:sp>
        <p:nvSpPr>
          <p:cNvPr id="23" name="TextBox 23"/>
          <p:cNvSpPr txBox="1"/>
          <p:nvPr/>
        </p:nvSpPr>
        <p:spPr>
          <a:xfrm>
            <a:off x="11652463" y="4198140"/>
            <a:ext cx="1236333" cy="792153"/>
          </a:xfrm>
          <a:prstGeom prst="rect">
            <a:avLst/>
          </a:prstGeom>
        </p:spPr>
        <p:txBody>
          <a:bodyPr lIns="0" tIns="0" rIns="0" bIns="0" rtlCol="0" anchor="t">
            <a:spAutoFit/>
          </a:bodyPr>
          <a:lstStyle/>
          <a:p>
            <a:pPr algn="ctr">
              <a:lnSpc>
                <a:spcPts val="6385"/>
              </a:lnSpc>
            </a:pPr>
            <a:r>
              <a:rPr lang="en-US" sz="4561" spc="259">
                <a:solidFill>
                  <a:srgbClr val="FFFFFF"/>
                </a:solidFill>
                <a:latin typeface="Arimo Italics"/>
              </a:rPr>
              <a:t>02</a:t>
            </a:r>
          </a:p>
        </p:txBody>
      </p:sp>
      <p:sp>
        <p:nvSpPr>
          <p:cNvPr id="24" name="TextBox 24"/>
          <p:cNvSpPr txBox="1"/>
          <p:nvPr/>
        </p:nvSpPr>
        <p:spPr>
          <a:xfrm>
            <a:off x="14145256" y="2463745"/>
            <a:ext cx="1236333" cy="792153"/>
          </a:xfrm>
          <a:prstGeom prst="rect">
            <a:avLst/>
          </a:prstGeom>
        </p:spPr>
        <p:txBody>
          <a:bodyPr lIns="0" tIns="0" rIns="0" bIns="0" rtlCol="0" anchor="t">
            <a:spAutoFit/>
          </a:bodyPr>
          <a:lstStyle/>
          <a:p>
            <a:pPr algn="ctr">
              <a:lnSpc>
                <a:spcPts val="6385"/>
              </a:lnSpc>
            </a:pPr>
            <a:r>
              <a:rPr lang="en-US" sz="4561" spc="259">
                <a:solidFill>
                  <a:srgbClr val="FFFFFF"/>
                </a:solidFill>
                <a:latin typeface="Arimo Italics"/>
              </a:rPr>
              <a:t>03</a:t>
            </a:r>
          </a:p>
        </p:txBody>
      </p:sp>
      <p:grpSp>
        <p:nvGrpSpPr>
          <p:cNvPr id="25" name="Group 25"/>
          <p:cNvGrpSpPr/>
          <p:nvPr/>
        </p:nvGrpSpPr>
        <p:grpSpPr>
          <a:xfrm>
            <a:off x="4765034" y="1028700"/>
            <a:ext cx="2646429" cy="664267"/>
            <a:chOff x="0" y="0"/>
            <a:chExt cx="377531" cy="94762"/>
          </a:xfrm>
        </p:grpSpPr>
        <p:sp>
          <p:nvSpPr>
            <p:cNvPr id="26" name="Freeform 26"/>
            <p:cNvSpPr/>
            <p:nvPr/>
          </p:nvSpPr>
          <p:spPr>
            <a:xfrm>
              <a:off x="0" y="0"/>
              <a:ext cx="377531" cy="94762"/>
            </a:xfrm>
            <a:custGeom>
              <a:avLst/>
              <a:gdLst/>
              <a:ahLst/>
              <a:cxnLst/>
              <a:rect l="l" t="t" r="r" b="b"/>
              <a:pathLst>
                <a:path w="377531" h="94762">
                  <a:moveTo>
                    <a:pt x="0" y="0"/>
                  </a:moveTo>
                  <a:lnTo>
                    <a:pt x="377531" y="0"/>
                  </a:lnTo>
                  <a:lnTo>
                    <a:pt x="377531" y="94762"/>
                  </a:lnTo>
                  <a:lnTo>
                    <a:pt x="0" y="94762"/>
                  </a:lnTo>
                  <a:close/>
                </a:path>
              </a:pathLst>
            </a:custGeom>
            <a:solidFill>
              <a:srgbClr val="04577C"/>
            </a:solidFill>
            <a:ln w="38100" cap="sq">
              <a:solidFill>
                <a:srgbClr val="FEFFFF"/>
              </a:solidFill>
              <a:prstDash val="solid"/>
              <a:miter/>
            </a:ln>
          </p:spPr>
        </p:sp>
        <p:sp>
          <p:nvSpPr>
            <p:cNvPr id="27" name="TextBox 27"/>
            <p:cNvSpPr txBox="1"/>
            <p:nvPr/>
          </p:nvSpPr>
          <p:spPr>
            <a:xfrm>
              <a:off x="0" y="-38100"/>
              <a:ext cx="377531" cy="132862"/>
            </a:xfrm>
            <a:prstGeom prst="rect">
              <a:avLst/>
            </a:prstGeom>
          </p:spPr>
          <p:txBody>
            <a:bodyPr lIns="0" tIns="0" rIns="0" bIns="0" rtlCol="0" anchor="ctr"/>
            <a:lstStyle/>
            <a:p>
              <a:pPr marL="0" lvl="0" indent="0" algn="ctr">
                <a:lnSpc>
                  <a:spcPts val="2760"/>
                </a:lnSpc>
                <a:spcBef>
                  <a:spcPct val="0"/>
                </a:spcBef>
              </a:pPr>
              <a:r>
                <a:rPr lang="en-US" sz="2000" spc="196">
                  <a:solidFill>
                    <a:srgbClr val="FDFBFB"/>
                  </a:solidFill>
                  <a:latin typeface="Arimo"/>
                </a:rPr>
                <a:t>PAST</a:t>
              </a:r>
            </a:p>
          </p:txBody>
        </p:sp>
      </p:grpSp>
      <p:sp>
        <p:nvSpPr>
          <p:cNvPr id="28" name="TextBox 28"/>
          <p:cNvSpPr txBox="1"/>
          <p:nvPr/>
        </p:nvSpPr>
        <p:spPr>
          <a:xfrm>
            <a:off x="4820983" y="1692973"/>
            <a:ext cx="6125567" cy="781875"/>
          </a:xfrm>
          <a:prstGeom prst="rect">
            <a:avLst/>
          </a:prstGeom>
        </p:spPr>
        <p:txBody>
          <a:bodyPr lIns="0" tIns="0" rIns="0" bIns="0" rtlCol="0" anchor="t">
            <a:spAutoFit/>
          </a:bodyPr>
          <a:lstStyle/>
          <a:p>
            <a:pPr marL="478760" lvl="1" indent="-239380">
              <a:lnSpc>
                <a:spcPts val="3104"/>
              </a:lnSpc>
              <a:buFont typeface="Arial"/>
              <a:buChar char="•"/>
            </a:pPr>
            <a:r>
              <a:rPr lang="en-US" sz="2217">
                <a:solidFill>
                  <a:srgbClr val="00297C"/>
                </a:solidFill>
                <a:latin typeface="Arimo"/>
              </a:rPr>
              <a:t>SBA Joint Venture program created typically used for orders not large IDIQs such as MAS</a:t>
            </a:r>
          </a:p>
        </p:txBody>
      </p:sp>
      <p:grpSp>
        <p:nvGrpSpPr>
          <p:cNvPr id="29" name="Group 29"/>
          <p:cNvGrpSpPr/>
          <p:nvPr/>
        </p:nvGrpSpPr>
        <p:grpSpPr>
          <a:xfrm>
            <a:off x="4765034" y="2739792"/>
            <a:ext cx="2646429" cy="664267"/>
            <a:chOff x="0" y="0"/>
            <a:chExt cx="377531" cy="94762"/>
          </a:xfrm>
        </p:grpSpPr>
        <p:sp>
          <p:nvSpPr>
            <p:cNvPr id="30" name="Freeform 30"/>
            <p:cNvSpPr/>
            <p:nvPr/>
          </p:nvSpPr>
          <p:spPr>
            <a:xfrm>
              <a:off x="0" y="0"/>
              <a:ext cx="377531" cy="94762"/>
            </a:xfrm>
            <a:custGeom>
              <a:avLst/>
              <a:gdLst/>
              <a:ahLst/>
              <a:cxnLst/>
              <a:rect l="l" t="t" r="r" b="b"/>
              <a:pathLst>
                <a:path w="377531" h="94762">
                  <a:moveTo>
                    <a:pt x="0" y="0"/>
                  </a:moveTo>
                  <a:lnTo>
                    <a:pt x="377531" y="0"/>
                  </a:lnTo>
                  <a:lnTo>
                    <a:pt x="377531" y="94762"/>
                  </a:lnTo>
                  <a:lnTo>
                    <a:pt x="0" y="94762"/>
                  </a:lnTo>
                  <a:close/>
                </a:path>
              </a:pathLst>
            </a:custGeom>
            <a:solidFill>
              <a:srgbClr val="04577C"/>
            </a:solidFill>
            <a:ln w="38100" cap="sq">
              <a:solidFill>
                <a:srgbClr val="FEFFFF"/>
              </a:solidFill>
              <a:prstDash val="solid"/>
              <a:miter/>
            </a:ln>
          </p:spPr>
        </p:sp>
        <p:sp>
          <p:nvSpPr>
            <p:cNvPr id="31" name="TextBox 31"/>
            <p:cNvSpPr txBox="1"/>
            <p:nvPr/>
          </p:nvSpPr>
          <p:spPr>
            <a:xfrm>
              <a:off x="0" y="-38100"/>
              <a:ext cx="377531" cy="132862"/>
            </a:xfrm>
            <a:prstGeom prst="rect">
              <a:avLst/>
            </a:prstGeom>
          </p:spPr>
          <p:txBody>
            <a:bodyPr lIns="0" tIns="0" rIns="0" bIns="0" rtlCol="0" anchor="ctr"/>
            <a:lstStyle/>
            <a:p>
              <a:pPr marL="0" lvl="0" indent="0" algn="ctr">
                <a:lnSpc>
                  <a:spcPts val="2760"/>
                </a:lnSpc>
                <a:spcBef>
                  <a:spcPct val="0"/>
                </a:spcBef>
              </a:pPr>
              <a:r>
                <a:rPr lang="en-US" sz="2000" spc="196">
                  <a:solidFill>
                    <a:srgbClr val="FDFBFB"/>
                  </a:solidFill>
                  <a:latin typeface="Arimo"/>
                </a:rPr>
                <a:t>2022</a:t>
              </a:r>
            </a:p>
          </p:txBody>
        </p:sp>
      </p:grpSp>
      <p:sp>
        <p:nvSpPr>
          <p:cNvPr id="32" name="TextBox 32"/>
          <p:cNvSpPr txBox="1"/>
          <p:nvPr/>
        </p:nvSpPr>
        <p:spPr>
          <a:xfrm>
            <a:off x="4784633" y="3492877"/>
            <a:ext cx="6198269" cy="1562925"/>
          </a:xfrm>
          <a:prstGeom prst="rect">
            <a:avLst/>
          </a:prstGeom>
        </p:spPr>
        <p:txBody>
          <a:bodyPr lIns="0" tIns="0" rIns="0" bIns="0" rtlCol="0" anchor="t">
            <a:spAutoFit/>
          </a:bodyPr>
          <a:lstStyle/>
          <a:p>
            <a:pPr marL="478760" lvl="1" indent="-239380">
              <a:lnSpc>
                <a:spcPts val="3104"/>
              </a:lnSpc>
              <a:buFont typeface="Arial"/>
              <a:buChar char="•"/>
            </a:pPr>
            <a:r>
              <a:rPr lang="en-US" sz="2217">
                <a:solidFill>
                  <a:srgbClr val="00297C"/>
                </a:solidFill>
                <a:latin typeface="Arimo"/>
              </a:rPr>
              <a:t>SBA Joint Ventures start to enter in the MAS program through the startup springboard program for IT, the startup springboard program is expanded to all of MAS</a:t>
            </a:r>
          </a:p>
        </p:txBody>
      </p:sp>
      <p:grpSp>
        <p:nvGrpSpPr>
          <p:cNvPr id="33" name="Group 33"/>
          <p:cNvGrpSpPr/>
          <p:nvPr/>
        </p:nvGrpSpPr>
        <p:grpSpPr>
          <a:xfrm>
            <a:off x="4820983" y="5635656"/>
            <a:ext cx="2646429" cy="664267"/>
            <a:chOff x="0" y="0"/>
            <a:chExt cx="377531" cy="94762"/>
          </a:xfrm>
        </p:grpSpPr>
        <p:sp>
          <p:nvSpPr>
            <p:cNvPr id="34" name="Freeform 34"/>
            <p:cNvSpPr/>
            <p:nvPr/>
          </p:nvSpPr>
          <p:spPr>
            <a:xfrm>
              <a:off x="0" y="0"/>
              <a:ext cx="377531" cy="94762"/>
            </a:xfrm>
            <a:custGeom>
              <a:avLst/>
              <a:gdLst/>
              <a:ahLst/>
              <a:cxnLst/>
              <a:rect l="l" t="t" r="r" b="b"/>
              <a:pathLst>
                <a:path w="377531" h="94762">
                  <a:moveTo>
                    <a:pt x="0" y="0"/>
                  </a:moveTo>
                  <a:lnTo>
                    <a:pt x="377531" y="0"/>
                  </a:lnTo>
                  <a:lnTo>
                    <a:pt x="377531" y="94762"/>
                  </a:lnTo>
                  <a:lnTo>
                    <a:pt x="0" y="94762"/>
                  </a:lnTo>
                  <a:close/>
                </a:path>
              </a:pathLst>
            </a:custGeom>
            <a:solidFill>
              <a:srgbClr val="04577C"/>
            </a:solidFill>
            <a:ln w="38100" cap="sq">
              <a:solidFill>
                <a:srgbClr val="FEFFFF"/>
              </a:solidFill>
              <a:prstDash val="solid"/>
              <a:miter/>
            </a:ln>
          </p:spPr>
        </p:sp>
        <p:sp>
          <p:nvSpPr>
            <p:cNvPr id="35" name="TextBox 35"/>
            <p:cNvSpPr txBox="1"/>
            <p:nvPr/>
          </p:nvSpPr>
          <p:spPr>
            <a:xfrm>
              <a:off x="0" y="-38100"/>
              <a:ext cx="377531" cy="132862"/>
            </a:xfrm>
            <a:prstGeom prst="rect">
              <a:avLst/>
            </a:prstGeom>
          </p:spPr>
          <p:txBody>
            <a:bodyPr lIns="0" tIns="0" rIns="0" bIns="0" rtlCol="0" anchor="ctr"/>
            <a:lstStyle/>
            <a:p>
              <a:pPr marL="0" lvl="0" indent="0" algn="ctr">
                <a:lnSpc>
                  <a:spcPts val="2760"/>
                </a:lnSpc>
                <a:spcBef>
                  <a:spcPct val="0"/>
                </a:spcBef>
              </a:pPr>
              <a:r>
                <a:rPr lang="en-US" sz="2000" spc="196">
                  <a:solidFill>
                    <a:srgbClr val="FDFBFB"/>
                  </a:solidFill>
                  <a:latin typeface="Arimo"/>
                </a:rPr>
                <a:t>2023/2024</a:t>
              </a:r>
            </a:p>
          </p:txBody>
        </p:sp>
      </p:grpSp>
      <p:sp>
        <p:nvSpPr>
          <p:cNvPr id="36" name="TextBox 36"/>
          <p:cNvSpPr txBox="1"/>
          <p:nvPr/>
        </p:nvSpPr>
        <p:spPr>
          <a:xfrm>
            <a:off x="4876932" y="6299924"/>
            <a:ext cx="4069630" cy="1953450"/>
          </a:xfrm>
          <a:prstGeom prst="rect">
            <a:avLst/>
          </a:prstGeom>
        </p:spPr>
        <p:txBody>
          <a:bodyPr lIns="0" tIns="0" rIns="0" bIns="0" rtlCol="0" anchor="t">
            <a:spAutoFit/>
          </a:bodyPr>
          <a:lstStyle/>
          <a:p>
            <a:pPr marL="478760" lvl="1" indent="-239380">
              <a:lnSpc>
                <a:spcPts val="3104"/>
              </a:lnSpc>
              <a:buFont typeface="Arial"/>
              <a:buChar char="•"/>
            </a:pPr>
            <a:r>
              <a:rPr lang="en-US" sz="2217">
                <a:solidFill>
                  <a:srgbClr val="00297C"/>
                </a:solidFill>
                <a:latin typeface="Arimo"/>
              </a:rPr>
              <a:t>MAS solicitation is updated with Joint Venture offer processes and policy/training provided to the acquisition workforce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5803137" y="-5589191"/>
            <a:ext cx="29360619" cy="20784075"/>
            <a:chOff x="0" y="0"/>
            <a:chExt cx="39147492" cy="27712100"/>
          </a:xfrm>
        </p:grpSpPr>
        <p:sp>
          <p:nvSpPr>
            <p:cNvPr id="3" name="Freeform 3"/>
            <p:cNvSpPr/>
            <p:nvPr/>
          </p:nvSpPr>
          <p:spPr>
            <a:xfrm>
              <a:off x="23583572" y="14424403"/>
              <a:ext cx="15563920" cy="13287697"/>
            </a:xfrm>
            <a:custGeom>
              <a:avLst/>
              <a:gdLst/>
              <a:ahLst/>
              <a:cxnLst/>
              <a:rect l="l" t="t" r="r" b="b"/>
              <a:pathLst>
                <a:path w="15563920" h="13287697">
                  <a:moveTo>
                    <a:pt x="0" y="0"/>
                  </a:moveTo>
                  <a:lnTo>
                    <a:pt x="15563920" y="0"/>
                  </a:lnTo>
                  <a:lnTo>
                    <a:pt x="15563920" y="13287697"/>
                  </a:lnTo>
                  <a:lnTo>
                    <a:pt x="0" y="13287697"/>
                  </a:lnTo>
                  <a:lnTo>
                    <a:pt x="0" y="0"/>
                  </a:lnTo>
                  <a:close/>
                </a:path>
              </a:pathLst>
            </a:custGeom>
            <a:blipFill>
              <a:blip r:embed="rId2"/>
              <a:stretch>
                <a:fillRect/>
              </a:stretch>
            </a:blipFill>
          </p:spPr>
        </p:sp>
        <p:sp>
          <p:nvSpPr>
            <p:cNvPr id="4" name="Freeform 4"/>
            <p:cNvSpPr/>
            <p:nvPr/>
          </p:nvSpPr>
          <p:spPr>
            <a:xfrm>
              <a:off x="0" y="0"/>
              <a:ext cx="15563920" cy="13287697"/>
            </a:xfrm>
            <a:custGeom>
              <a:avLst/>
              <a:gdLst/>
              <a:ahLst/>
              <a:cxnLst/>
              <a:rect l="l" t="t" r="r" b="b"/>
              <a:pathLst>
                <a:path w="15563920" h="13287697">
                  <a:moveTo>
                    <a:pt x="0" y="0"/>
                  </a:moveTo>
                  <a:lnTo>
                    <a:pt x="15563920" y="0"/>
                  </a:lnTo>
                  <a:lnTo>
                    <a:pt x="15563920" y="13287697"/>
                  </a:lnTo>
                  <a:lnTo>
                    <a:pt x="0" y="13287697"/>
                  </a:lnTo>
                  <a:lnTo>
                    <a:pt x="0" y="0"/>
                  </a:lnTo>
                  <a:close/>
                </a:path>
              </a:pathLst>
            </a:custGeom>
            <a:blipFill>
              <a:blip r:embed="rId2"/>
              <a:stretch>
                <a:fillRect/>
              </a:stretch>
            </a:blipFill>
          </p:spPr>
        </p:sp>
      </p:grpSp>
      <p:sp>
        <p:nvSpPr>
          <p:cNvPr id="5" name="Freeform 5"/>
          <p:cNvSpPr/>
          <p:nvPr/>
        </p:nvSpPr>
        <p:spPr>
          <a:xfrm>
            <a:off x="1676893" y="4593716"/>
            <a:ext cx="4120181" cy="1618107"/>
          </a:xfrm>
          <a:custGeom>
            <a:avLst/>
            <a:gdLst/>
            <a:ahLst/>
            <a:cxnLst/>
            <a:rect l="l" t="t" r="r" b="b"/>
            <a:pathLst>
              <a:path w="4120181" h="1618107">
                <a:moveTo>
                  <a:pt x="0" y="0"/>
                </a:moveTo>
                <a:lnTo>
                  <a:pt x="4120181" y="0"/>
                </a:lnTo>
                <a:lnTo>
                  <a:pt x="4120181" y="1618107"/>
                </a:lnTo>
                <a:lnTo>
                  <a:pt x="0" y="16181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flipH="1" flipV="1">
            <a:off x="5290647" y="4593716"/>
            <a:ext cx="4120181" cy="1618107"/>
          </a:xfrm>
          <a:custGeom>
            <a:avLst/>
            <a:gdLst/>
            <a:ahLst/>
            <a:cxnLst/>
            <a:rect l="l" t="t" r="r" b="b"/>
            <a:pathLst>
              <a:path w="4120181" h="1618107">
                <a:moveTo>
                  <a:pt x="4120181" y="1618107"/>
                </a:moveTo>
                <a:lnTo>
                  <a:pt x="0" y="1618107"/>
                </a:lnTo>
                <a:lnTo>
                  <a:pt x="0" y="0"/>
                </a:lnTo>
                <a:lnTo>
                  <a:pt x="4120181" y="0"/>
                </a:lnTo>
                <a:lnTo>
                  <a:pt x="4120181" y="161810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8877172" y="4593716"/>
            <a:ext cx="4120181" cy="1618107"/>
          </a:xfrm>
          <a:custGeom>
            <a:avLst/>
            <a:gdLst/>
            <a:ahLst/>
            <a:cxnLst/>
            <a:rect l="l" t="t" r="r" b="b"/>
            <a:pathLst>
              <a:path w="4120181" h="1618107">
                <a:moveTo>
                  <a:pt x="0" y="0"/>
                </a:moveTo>
                <a:lnTo>
                  <a:pt x="4120181" y="0"/>
                </a:lnTo>
                <a:lnTo>
                  <a:pt x="4120181" y="1618107"/>
                </a:lnTo>
                <a:lnTo>
                  <a:pt x="0" y="16181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flipH="1" flipV="1">
            <a:off x="12490926" y="4593716"/>
            <a:ext cx="4120181" cy="1618107"/>
          </a:xfrm>
          <a:custGeom>
            <a:avLst/>
            <a:gdLst/>
            <a:ahLst/>
            <a:cxnLst/>
            <a:rect l="l" t="t" r="r" b="b"/>
            <a:pathLst>
              <a:path w="4120181" h="1618107">
                <a:moveTo>
                  <a:pt x="4120181" y="1618107"/>
                </a:moveTo>
                <a:lnTo>
                  <a:pt x="0" y="1618107"/>
                </a:lnTo>
                <a:lnTo>
                  <a:pt x="0" y="0"/>
                </a:lnTo>
                <a:lnTo>
                  <a:pt x="4120181" y="0"/>
                </a:lnTo>
                <a:lnTo>
                  <a:pt x="4120181" y="161810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6689601" y="4741634"/>
            <a:ext cx="1322272" cy="1322272"/>
          </a:xfrm>
          <a:custGeom>
            <a:avLst/>
            <a:gdLst/>
            <a:ahLst/>
            <a:cxnLst/>
            <a:rect l="l" t="t" r="r" b="b"/>
            <a:pathLst>
              <a:path w="1322272" h="1322272">
                <a:moveTo>
                  <a:pt x="0" y="0"/>
                </a:moveTo>
                <a:lnTo>
                  <a:pt x="1322272" y="0"/>
                </a:lnTo>
                <a:lnTo>
                  <a:pt x="1322272" y="1322272"/>
                </a:lnTo>
                <a:lnTo>
                  <a:pt x="0" y="13222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3078534" y="4802846"/>
            <a:ext cx="1300635" cy="1322272"/>
          </a:xfrm>
          <a:custGeom>
            <a:avLst/>
            <a:gdLst/>
            <a:ahLst/>
            <a:cxnLst/>
            <a:rect l="l" t="t" r="r" b="b"/>
            <a:pathLst>
              <a:path w="1300635" h="1322272">
                <a:moveTo>
                  <a:pt x="0" y="0"/>
                </a:moveTo>
                <a:lnTo>
                  <a:pt x="1300635" y="0"/>
                </a:lnTo>
                <a:lnTo>
                  <a:pt x="1300635" y="1322272"/>
                </a:lnTo>
                <a:lnTo>
                  <a:pt x="0" y="1322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0325228" y="4751401"/>
            <a:ext cx="1253930" cy="1272438"/>
          </a:xfrm>
          <a:custGeom>
            <a:avLst/>
            <a:gdLst/>
            <a:ahLst/>
            <a:cxnLst/>
            <a:rect l="l" t="t" r="r" b="b"/>
            <a:pathLst>
              <a:path w="1253930" h="1272438">
                <a:moveTo>
                  <a:pt x="0" y="0"/>
                </a:moveTo>
                <a:lnTo>
                  <a:pt x="1253929" y="0"/>
                </a:lnTo>
                <a:lnTo>
                  <a:pt x="1253929" y="1272438"/>
                </a:lnTo>
                <a:lnTo>
                  <a:pt x="0" y="12724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4041911" y="4802846"/>
            <a:ext cx="1121197" cy="1261060"/>
          </a:xfrm>
          <a:custGeom>
            <a:avLst/>
            <a:gdLst/>
            <a:ahLst/>
            <a:cxnLst/>
            <a:rect l="l" t="t" r="r" b="b"/>
            <a:pathLst>
              <a:path w="1121197" h="1261060">
                <a:moveTo>
                  <a:pt x="0" y="0"/>
                </a:moveTo>
                <a:lnTo>
                  <a:pt x="1121196" y="0"/>
                </a:lnTo>
                <a:lnTo>
                  <a:pt x="1121196" y="1261060"/>
                </a:lnTo>
                <a:lnTo>
                  <a:pt x="0" y="12610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3"/>
          <p:cNvSpPr txBox="1"/>
          <p:nvPr/>
        </p:nvSpPr>
        <p:spPr>
          <a:xfrm>
            <a:off x="1955704" y="1057627"/>
            <a:ext cx="14655403" cy="1068372"/>
          </a:xfrm>
          <a:prstGeom prst="rect">
            <a:avLst/>
          </a:prstGeom>
        </p:spPr>
        <p:txBody>
          <a:bodyPr lIns="0" tIns="0" rIns="0" bIns="0" rtlCol="0" anchor="t">
            <a:spAutoFit/>
          </a:bodyPr>
          <a:lstStyle/>
          <a:p>
            <a:pPr marL="0" lvl="0" indent="0" algn="ctr">
              <a:lnSpc>
                <a:spcPts val="8757"/>
              </a:lnSpc>
              <a:spcBef>
                <a:spcPct val="0"/>
              </a:spcBef>
            </a:pPr>
            <a:r>
              <a:rPr lang="en-US" sz="6346" spc="621">
                <a:solidFill>
                  <a:srgbClr val="00297C"/>
                </a:solidFill>
                <a:latin typeface="League Spartan"/>
              </a:rPr>
              <a:t>CONSOLIDATION PHASE III</a:t>
            </a:r>
          </a:p>
        </p:txBody>
      </p:sp>
      <p:sp>
        <p:nvSpPr>
          <p:cNvPr id="14" name="TextBox 14"/>
          <p:cNvSpPr txBox="1"/>
          <p:nvPr/>
        </p:nvSpPr>
        <p:spPr>
          <a:xfrm>
            <a:off x="1676893" y="6766038"/>
            <a:ext cx="4120181" cy="1672590"/>
          </a:xfrm>
          <a:prstGeom prst="rect">
            <a:avLst/>
          </a:prstGeom>
        </p:spPr>
        <p:txBody>
          <a:bodyPr lIns="0" tIns="0" rIns="0" bIns="0" rtlCol="0" anchor="t">
            <a:spAutoFit/>
          </a:bodyPr>
          <a:lstStyle/>
          <a:p>
            <a:pPr algn="ctr">
              <a:lnSpc>
                <a:spcPts val="3359"/>
              </a:lnSpc>
            </a:pPr>
            <a:r>
              <a:rPr lang="en-US" sz="2400">
                <a:solidFill>
                  <a:srgbClr val="100F0D"/>
                </a:solidFill>
                <a:latin typeface="Arimo"/>
              </a:rPr>
              <a:t>Moving contracts to one CO for those contractors with multiple contracts - COMPLETED</a:t>
            </a:r>
          </a:p>
        </p:txBody>
      </p:sp>
      <p:sp>
        <p:nvSpPr>
          <p:cNvPr id="15" name="TextBox 15"/>
          <p:cNvSpPr txBox="1"/>
          <p:nvPr/>
        </p:nvSpPr>
        <p:spPr>
          <a:xfrm>
            <a:off x="2553312" y="6312429"/>
            <a:ext cx="2351079" cy="415290"/>
          </a:xfrm>
          <a:prstGeom prst="rect">
            <a:avLst/>
          </a:prstGeom>
        </p:spPr>
        <p:txBody>
          <a:bodyPr lIns="0" tIns="0" rIns="0" bIns="0" rtlCol="0" anchor="t">
            <a:spAutoFit/>
          </a:bodyPr>
          <a:lstStyle/>
          <a:p>
            <a:pPr algn="ctr">
              <a:lnSpc>
                <a:spcPts val="3359"/>
              </a:lnSpc>
            </a:pPr>
            <a:r>
              <a:rPr lang="en-US" sz="2400">
                <a:solidFill>
                  <a:srgbClr val="00297C"/>
                </a:solidFill>
                <a:latin typeface="Arimo Bold"/>
              </a:rPr>
              <a:t>SINGLE CO</a:t>
            </a:r>
          </a:p>
        </p:txBody>
      </p:sp>
      <p:sp>
        <p:nvSpPr>
          <p:cNvPr id="16" name="TextBox 16"/>
          <p:cNvSpPr txBox="1"/>
          <p:nvPr/>
        </p:nvSpPr>
        <p:spPr>
          <a:xfrm>
            <a:off x="8877172" y="6766038"/>
            <a:ext cx="4120181" cy="2510790"/>
          </a:xfrm>
          <a:prstGeom prst="rect">
            <a:avLst/>
          </a:prstGeom>
        </p:spPr>
        <p:txBody>
          <a:bodyPr lIns="0" tIns="0" rIns="0" bIns="0" rtlCol="0" anchor="t">
            <a:spAutoFit/>
          </a:bodyPr>
          <a:lstStyle/>
          <a:p>
            <a:pPr algn="ctr">
              <a:lnSpc>
                <a:spcPts val="3359"/>
              </a:lnSpc>
            </a:pPr>
            <a:r>
              <a:rPr lang="en-US" sz="2400">
                <a:solidFill>
                  <a:srgbClr val="100F0D"/>
                </a:solidFill>
                <a:latin typeface="Arimo"/>
              </a:rPr>
              <a:t>Contractors should use pricing modifications as a time to move offerings. Also moving offering to one contract and not completing options where applicable.</a:t>
            </a:r>
          </a:p>
        </p:txBody>
      </p:sp>
      <p:sp>
        <p:nvSpPr>
          <p:cNvPr id="17" name="TextBox 17"/>
          <p:cNvSpPr txBox="1"/>
          <p:nvPr/>
        </p:nvSpPr>
        <p:spPr>
          <a:xfrm>
            <a:off x="9753591" y="6312429"/>
            <a:ext cx="2351079" cy="415290"/>
          </a:xfrm>
          <a:prstGeom prst="rect">
            <a:avLst/>
          </a:prstGeom>
        </p:spPr>
        <p:txBody>
          <a:bodyPr lIns="0" tIns="0" rIns="0" bIns="0" rtlCol="0" anchor="t">
            <a:spAutoFit/>
          </a:bodyPr>
          <a:lstStyle/>
          <a:p>
            <a:pPr algn="ctr">
              <a:lnSpc>
                <a:spcPts val="3359"/>
              </a:lnSpc>
            </a:pPr>
            <a:r>
              <a:rPr lang="en-US" sz="2400">
                <a:solidFill>
                  <a:srgbClr val="00297C"/>
                </a:solidFill>
                <a:latin typeface="Arimo Bold"/>
              </a:rPr>
              <a:t>TIMING</a:t>
            </a:r>
          </a:p>
        </p:txBody>
      </p:sp>
      <p:sp>
        <p:nvSpPr>
          <p:cNvPr id="18" name="TextBox 18"/>
          <p:cNvSpPr txBox="1"/>
          <p:nvPr/>
        </p:nvSpPr>
        <p:spPr>
          <a:xfrm>
            <a:off x="5633411" y="3188408"/>
            <a:ext cx="3243762" cy="1253490"/>
          </a:xfrm>
          <a:prstGeom prst="rect">
            <a:avLst/>
          </a:prstGeom>
        </p:spPr>
        <p:txBody>
          <a:bodyPr lIns="0" tIns="0" rIns="0" bIns="0" rtlCol="0" anchor="t">
            <a:spAutoFit/>
          </a:bodyPr>
          <a:lstStyle/>
          <a:p>
            <a:pPr algn="ctr">
              <a:lnSpc>
                <a:spcPts val="3359"/>
              </a:lnSpc>
            </a:pPr>
            <a:r>
              <a:rPr lang="en-US" sz="2400">
                <a:solidFill>
                  <a:srgbClr val="100F0D"/>
                </a:solidFill>
                <a:latin typeface="Arimo"/>
              </a:rPr>
              <a:t>Contractors have been submitting their individual plans</a:t>
            </a:r>
          </a:p>
        </p:txBody>
      </p:sp>
      <p:sp>
        <p:nvSpPr>
          <p:cNvPr id="19" name="TextBox 19"/>
          <p:cNvSpPr txBox="1"/>
          <p:nvPr/>
        </p:nvSpPr>
        <p:spPr>
          <a:xfrm>
            <a:off x="5404437" y="2678450"/>
            <a:ext cx="3739563" cy="415290"/>
          </a:xfrm>
          <a:prstGeom prst="rect">
            <a:avLst/>
          </a:prstGeom>
        </p:spPr>
        <p:txBody>
          <a:bodyPr lIns="0" tIns="0" rIns="0" bIns="0" rtlCol="0" anchor="t">
            <a:spAutoFit/>
          </a:bodyPr>
          <a:lstStyle/>
          <a:p>
            <a:pPr algn="ctr">
              <a:lnSpc>
                <a:spcPts val="3359"/>
              </a:lnSpc>
            </a:pPr>
            <a:r>
              <a:rPr lang="en-US" sz="2400">
                <a:solidFill>
                  <a:srgbClr val="00297C"/>
                </a:solidFill>
                <a:latin typeface="Arimo Bold"/>
              </a:rPr>
              <a:t>CONSOLIDATION PLAN</a:t>
            </a:r>
          </a:p>
        </p:txBody>
      </p:sp>
      <p:sp>
        <p:nvSpPr>
          <p:cNvPr id="20" name="TextBox 20"/>
          <p:cNvSpPr txBox="1"/>
          <p:nvPr/>
        </p:nvSpPr>
        <p:spPr>
          <a:xfrm>
            <a:off x="12490926" y="3132058"/>
            <a:ext cx="4120181" cy="834390"/>
          </a:xfrm>
          <a:prstGeom prst="rect">
            <a:avLst/>
          </a:prstGeom>
        </p:spPr>
        <p:txBody>
          <a:bodyPr lIns="0" tIns="0" rIns="0" bIns="0" rtlCol="0" anchor="t">
            <a:spAutoFit/>
          </a:bodyPr>
          <a:lstStyle/>
          <a:p>
            <a:pPr algn="ctr">
              <a:lnSpc>
                <a:spcPts val="3359"/>
              </a:lnSpc>
            </a:pPr>
            <a:r>
              <a:rPr lang="en-US" sz="2400">
                <a:solidFill>
                  <a:srgbClr val="100F0D"/>
                </a:solidFill>
                <a:latin typeface="Arimo"/>
              </a:rPr>
              <a:t>64% have completed consolidation</a:t>
            </a:r>
          </a:p>
        </p:txBody>
      </p:sp>
      <p:sp>
        <p:nvSpPr>
          <p:cNvPr id="21" name="TextBox 21"/>
          <p:cNvSpPr txBox="1"/>
          <p:nvPr/>
        </p:nvSpPr>
        <p:spPr>
          <a:xfrm>
            <a:off x="13180925" y="2678450"/>
            <a:ext cx="2740867" cy="415290"/>
          </a:xfrm>
          <a:prstGeom prst="rect">
            <a:avLst/>
          </a:prstGeom>
        </p:spPr>
        <p:txBody>
          <a:bodyPr lIns="0" tIns="0" rIns="0" bIns="0" rtlCol="0" anchor="t">
            <a:spAutoFit/>
          </a:bodyPr>
          <a:lstStyle/>
          <a:p>
            <a:pPr algn="ctr">
              <a:lnSpc>
                <a:spcPts val="3359"/>
              </a:lnSpc>
            </a:pPr>
            <a:r>
              <a:rPr lang="en-US" sz="2400">
                <a:solidFill>
                  <a:srgbClr val="00297C"/>
                </a:solidFill>
                <a:latin typeface="Arimo Bold"/>
              </a:rPr>
              <a:t>CONSOLIDATED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403</Words>
  <Application>Microsoft Office PowerPoint</Application>
  <PresentationFormat>Custom</PresentationFormat>
  <Paragraphs>91</Paragraphs>
  <Slides>13</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13</vt:i4>
      </vt:variant>
    </vt:vector>
  </HeadingPairs>
  <TitlesOfParts>
    <vt:vector size="29" baseType="lpstr">
      <vt:lpstr>DM Sans Italics</vt:lpstr>
      <vt:lpstr>Arimo Bold</vt:lpstr>
      <vt:lpstr>Calibri</vt:lpstr>
      <vt:lpstr>DM Sans</vt:lpstr>
      <vt:lpstr>DM Sans Bold</vt:lpstr>
      <vt:lpstr>Now Bold</vt:lpstr>
      <vt:lpstr>Arimo</vt:lpstr>
      <vt:lpstr>Canva Sans Bold</vt:lpstr>
      <vt:lpstr>Horizon</vt:lpstr>
      <vt:lpstr>League Spartan</vt:lpstr>
      <vt:lpstr>Roboto Condensed</vt:lpstr>
      <vt:lpstr>Arial</vt:lpstr>
      <vt:lpstr>Roboto</vt:lpstr>
      <vt:lpstr>Arimo Italics</vt:lpstr>
      <vt:lpstr>Roboto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Volume</dc:title>
  <dc:creator>Dorothy Callahan</dc:creator>
  <cp:lastModifiedBy>Dorothy Callahan</cp:lastModifiedBy>
  <cp:revision>2</cp:revision>
  <dcterms:created xsi:type="dcterms:W3CDTF">2006-08-16T00:00:00Z</dcterms:created>
  <dcterms:modified xsi:type="dcterms:W3CDTF">2024-04-10T17:33:05Z</dcterms:modified>
  <dc:identifier>DAF-G6BYpJE</dc:identifier>
</cp:coreProperties>
</file>