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14"/>
  </p:notesMasterIdLst>
  <p:sldIdLst>
    <p:sldId id="256" r:id="rId2"/>
    <p:sldId id="3933" r:id="rId3"/>
    <p:sldId id="3926" r:id="rId4"/>
    <p:sldId id="3947" r:id="rId5"/>
    <p:sldId id="3945" r:id="rId6"/>
    <p:sldId id="3950" r:id="rId7"/>
    <p:sldId id="3946" r:id="rId8"/>
    <p:sldId id="3948" r:id="rId9"/>
    <p:sldId id="3949" r:id="rId10"/>
    <p:sldId id="3944" r:id="rId11"/>
    <p:sldId id="3943" r:id="rId12"/>
    <p:sldId id="3940" r:id="rId13"/>
  </p:sldIdLst>
  <p:sldSz cx="9144000" cy="5143500" type="screen16x9"/>
  <p:notesSz cx="7010400" cy="9296400"/>
  <p:embeddedFontLst>
    <p:embeddedFont>
      <p:font typeface="Bebas Neue" panose="020B0606020202050201" pitchFamily="34" charset="0"/>
      <p:regular r:id="rId15"/>
    </p:embeddedFont>
    <p:embeddedFont>
      <p:font typeface="Fira Sans Extra Condensed Medium" panose="020B0604020202020204" charset="0"/>
      <p:regular r:id="rId16"/>
      <p:bold r:id="rId17"/>
      <p:italic r:id="rId18"/>
      <p:boldItalic r:id="rId19"/>
    </p:embeddedFont>
    <p:embeddedFont>
      <p:font typeface="Overpass" panose="020B0604020202020204" charset="0"/>
      <p:regular r:id="rId20"/>
      <p:bold r:id="rId21"/>
      <p:italic r:id="rId22"/>
      <p:boldItalic r:id="rId23"/>
    </p:embeddedFont>
    <p:embeddedFont>
      <p:font typeface="Overpass Light" panose="020B0604020202020204" charset="0"/>
      <p:regular r:id="rId24"/>
      <p:bold r:id="rId25"/>
      <p:italic r:id="rId26"/>
      <p:boldItalic r:id="rId27"/>
    </p:embeddedFont>
    <p:embeddedFont>
      <p:font typeface="Roboto Slab Light" pitchFamily="2"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A47"/>
    <a:srgbClr val="278FD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10D9F3-013D-49C6-903B-A29064892BA5}">
  <a:tblStyle styleId="{F510D9F3-013D-49C6-903B-A29064892B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78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842AA-BF18-4817-A099-534AA310EBE1}" type="doc">
      <dgm:prSet loTypeId="urn:microsoft.com/office/officeart/2016/7/layout/ChevronBlockProcess" loCatId="process" qsTypeId="urn:microsoft.com/office/officeart/2005/8/quickstyle/simple1" qsCatId="simple" csTypeId="urn:microsoft.com/office/officeart/2005/8/colors/accent0_1" csCatId="mainScheme" phldr="1"/>
      <dgm:spPr/>
      <dgm:t>
        <a:bodyPr/>
        <a:lstStyle/>
        <a:p>
          <a:endParaRPr lang="en-US"/>
        </a:p>
      </dgm:t>
    </dgm:pt>
    <dgm:pt modelId="{2B2D18E9-E40B-491A-BF4D-4D1082581EA3}">
      <dgm:prSet phldrT="[Text]" custT="1"/>
      <dgm:spPr/>
      <dgm:t>
        <a:bodyPr/>
        <a:lstStyle/>
        <a:p>
          <a:r>
            <a:rPr lang="en-US" sz="1200" dirty="0"/>
            <a:t>Industrial Base Growth</a:t>
          </a:r>
        </a:p>
      </dgm:t>
    </dgm:pt>
    <dgm:pt modelId="{F5FAFD75-B5BE-4584-AFAA-0652CA6CF58C}" type="parTrans" cxnId="{30B23B20-0115-4ABE-BDEE-066224EB6A6F}">
      <dgm:prSet/>
      <dgm:spPr/>
      <dgm:t>
        <a:bodyPr/>
        <a:lstStyle/>
        <a:p>
          <a:endParaRPr lang="en-US" sz="1200"/>
        </a:p>
      </dgm:t>
    </dgm:pt>
    <dgm:pt modelId="{95373B50-11AF-4178-B4E5-EF76DA6BC59C}" type="sibTrans" cxnId="{30B23B20-0115-4ABE-BDEE-066224EB6A6F}">
      <dgm:prSet/>
      <dgm:spPr/>
      <dgm:t>
        <a:bodyPr/>
        <a:lstStyle/>
        <a:p>
          <a:endParaRPr lang="en-US" sz="1200"/>
        </a:p>
      </dgm:t>
    </dgm:pt>
    <dgm:pt modelId="{D385EE61-345F-484C-8169-E843481A1ACC}">
      <dgm:prSet phldrT="[Text]" custT="1"/>
      <dgm:spPr/>
      <dgm:t>
        <a:bodyPr/>
        <a:lstStyle/>
        <a:p>
          <a:pPr>
            <a:defRPr b="1"/>
          </a:pPr>
          <a:r>
            <a:rPr lang="en-US" sz="1200" b="1" dirty="0"/>
            <a:t>Predictability</a:t>
          </a:r>
        </a:p>
      </dgm:t>
    </dgm:pt>
    <dgm:pt modelId="{F6D33926-DB8D-408D-9739-B60B4430E4C7}" type="parTrans" cxnId="{07520355-2E5F-40F1-818E-692E8E74F1D5}">
      <dgm:prSet/>
      <dgm:spPr/>
      <dgm:t>
        <a:bodyPr/>
        <a:lstStyle/>
        <a:p>
          <a:endParaRPr lang="en-US" sz="1200"/>
        </a:p>
      </dgm:t>
    </dgm:pt>
    <dgm:pt modelId="{9F372072-1A89-4183-874D-5805E60DA563}" type="sibTrans" cxnId="{07520355-2E5F-40F1-818E-692E8E74F1D5}">
      <dgm:prSet/>
      <dgm:spPr/>
      <dgm:t>
        <a:bodyPr/>
        <a:lstStyle/>
        <a:p>
          <a:endParaRPr lang="en-US" sz="1200"/>
        </a:p>
      </dgm:t>
    </dgm:pt>
    <dgm:pt modelId="{09D6A8EA-8FE3-4166-BDAC-7E7F682CDF90}">
      <dgm:prSet phldrT="[Text]" custT="1"/>
      <dgm:spPr/>
      <dgm:t>
        <a:bodyPr/>
        <a:lstStyle/>
        <a:p>
          <a:pPr>
            <a:buFont typeface="Wingdings" panose="05000000000000000000" pitchFamily="2" charset="2"/>
            <a:buChar char="§"/>
          </a:pPr>
          <a:r>
            <a:rPr lang="en-US" sz="1200" dirty="0"/>
            <a:t>Resources </a:t>
          </a:r>
        </a:p>
      </dgm:t>
    </dgm:pt>
    <dgm:pt modelId="{CA7492B4-7834-4E0D-A4C6-1331481BA161}" type="parTrans" cxnId="{A610FBB7-C0A4-4ED1-B6F9-0A08F4FC3159}">
      <dgm:prSet/>
      <dgm:spPr/>
      <dgm:t>
        <a:bodyPr/>
        <a:lstStyle/>
        <a:p>
          <a:endParaRPr lang="en-US" sz="1200"/>
        </a:p>
      </dgm:t>
    </dgm:pt>
    <dgm:pt modelId="{52CB2C4F-940B-404E-8F50-1379264FDF7A}" type="sibTrans" cxnId="{A610FBB7-C0A4-4ED1-B6F9-0A08F4FC3159}">
      <dgm:prSet/>
      <dgm:spPr/>
      <dgm:t>
        <a:bodyPr/>
        <a:lstStyle/>
        <a:p>
          <a:endParaRPr lang="en-US" sz="1200"/>
        </a:p>
      </dgm:t>
    </dgm:pt>
    <dgm:pt modelId="{5B60EEBD-8043-408B-B8B5-163FC9B048A4}">
      <dgm:prSet phldrT="[Text]" custT="1"/>
      <dgm:spPr/>
      <dgm:t>
        <a:bodyPr/>
        <a:lstStyle/>
        <a:p>
          <a:pPr>
            <a:defRPr b="1"/>
          </a:pPr>
          <a:r>
            <a:rPr lang="en-US" sz="1200" b="1" dirty="0"/>
            <a:t>Synchronization</a:t>
          </a:r>
        </a:p>
      </dgm:t>
    </dgm:pt>
    <dgm:pt modelId="{D5A81042-7EFF-44E7-8103-9307CAABBCD1}" type="parTrans" cxnId="{D4A6261B-B8D9-48D7-8B01-E5B28C8D9F71}">
      <dgm:prSet/>
      <dgm:spPr/>
      <dgm:t>
        <a:bodyPr/>
        <a:lstStyle/>
        <a:p>
          <a:endParaRPr lang="en-US" sz="1200"/>
        </a:p>
      </dgm:t>
    </dgm:pt>
    <dgm:pt modelId="{D1914FBD-EB6D-4089-AED5-73B77947503C}" type="sibTrans" cxnId="{D4A6261B-B8D9-48D7-8B01-E5B28C8D9F71}">
      <dgm:prSet/>
      <dgm:spPr/>
      <dgm:t>
        <a:bodyPr/>
        <a:lstStyle/>
        <a:p>
          <a:endParaRPr lang="en-US" sz="1200"/>
        </a:p>
      </dgm:t>
    </dgm:pt>
    <dgm:pt modelId="{CEABE108-E578-4497-BC75-EA561145F631}">
      <dgm:prSet phldrT="[Text]" custT="1"/>
      <dgm:spPr/>
      <dgm:t>
        <a:bodyPr/>
        <a:lstStyle/>
        <a:p>
          <a:r>
            <a:rPr lang="en-US" sz="1200" dirty="0"/>
            <a:t>Partnerships w/ Industry</a:t>
          </a:r>
        </a:p>
      </dgm:t>
    </dgm:pt>
    <dgm:pt modelId="{9CEC7C6F-D206-4BE8-A0CC-7F0BB5219460}" type="parTrans" cxnId="{6B6FBB50-E24C-41C8-A51F-3F00387283A4}">
      <dgm:prSet/>
      <dgm:spPr/>
      <dgm:t>
        <a:bodyPr/>
        <a:lstStyle/>
        <a:p>
          <a:endParaRPr lang="en-US" sz="1200"/>
        </a:p>
      </dgm:t>
    </dgm:pt>
    <dgm:pt modelId="{65238B90-53F1-4037-9E39-15971007E316}" type="sibTrans" cxnId="{6B6FBB50-E24C-41C8-A51F-3F00387283A4}">
      <dgm:prSet/>
      <dgm:spPr/>
      <dgm:t>
        <a:bodyPr/>
        <a:lstStyle/>
        <a:p>
          <a:endParaRPr lang="en-US" sz="1200"/>
        </a:p>
      </dgm:t>
    </dgm:pt>
    <dgm:pt modelId="{90F35BAA-7F98-4507-A78C-701D3B61EC55}">
      <dgm:prSet phldrT="[Text]" custT="1"/>
      <dgm:spPr/>
      <dgm:t>
        <a:bodyPr/>
        <a:lstStyle/>
        <a:p>
          <a:pPr>
            <a:defRPr b="1"/>
          </a:pPr>
          <a:r>
            <a:rPr lang="en-US" sz="1200" b="1" dirty="0"/>
            <a:t>Sustainability</a:t>
          </a:r>
        </a:p>
      </dgm:t>
    </dgm:pt>
    <dgm:pt modelId="{7638AF7E-E366-4C3B-98AE-707DB0D5D650}" type="parTrans" cxnId="{EF15E7D9-7623-4FFC-A1B9-20AA4A2CA305}">
      <dgm:prSet/>
      <dgm:spPr/>
      <dgm:t>
        <a:bodyPr/>
        <a:lstStyle/>
        <a:p>
          <a:endParaRPr lang="en-US" sz="1200"/>
        </a:p>
      </dgm:t>
    </dgm:pt>
    <dgm:pt modelId="{EB5D806C-1B7A-4F99-8BCF-4A0534D84A68}" type="sibTrans" cxnId="{EF15E7D9-7623-4FFC-A1B9-20AA4A2CA305}">
      <dgm:prSet/>
      <dgm:spPr/>
      <dgm:t>
        <a:bodyPr/>
        <a:lstStyle/>
        <a:p>
          <a:endParaRPr lang="en-US" sz="1200"/>
        </a:p>
      </dgm:t>
    </dgm:pt>
    <dgm:pt modelId="{C0A80FCB-B1EF-4245-B2EE-1E74EA2DB5F7}">
      <dgm:prSet phldrT="[Text]" custT="1"/>
      <dgm:spPr/>
      <dgm:t>
        <a:bodyPr tIns="0" anchor="t"/>
        <a:lstStyle/>
        <a:p>
          <a:pPr>
            <a:buFont typeface="Wingdings" panose="05000000000000000000" pitchFamily="2" charset="2"/>
            <a:buChar char="§"/>
          </a:pPr>
          <a:br>
            <a:rPr lang="en-US" sz="1200" dirty="0"/>
          </a:br>
          <a:r>
            <a:rPr lang="en-US" sz="1200" dirty="0"/>
            <a:t>Standardized small business processes</a:t>
          </a:r>
        </a:p>
      </dgm:t>
    </dgm:pt>
    <dgm:pt modelId="{6AF5BB83-6B91-467B-B9A2-EB06EBC73DBD}" type="parTrans" cxnId="{54E796FB-DF0D-4F15-8E2E-699DD5BD303E}">
      <dgm:prSet/>
      <dgm:spPr/>
      <dgm:t>
        <a:bodyPr/>
        <a:lstStyle/>
        <a:p>
          <a:endParaRPr lang="en-US" sz="1200"/>
        </a:p>
      </dgm:t>
    </dgm:pt>
    <dgm:pt modelId="{ABCE615A-DE24-4E19-A6DB-37CBAC76E3C4}" type="sibTrans" cxnId="{54E796FB-DF0D-4F15-8E2E-699DD5BD303E}">
      <dgm:prSet/>
      <dgm:spPr/>
      <dgm:t>
        <a:bodyPr/>
        <a:lstStyle/>
        <a:p>
          <a:endParaRPr lang="en-US" sz="1200"/>
        </a:p>
      </dgm:t>
    </dgm:pt>
    <dgm:pt modelId="{88EC4323-0166-4BC0-AE9A-467CAA79BB30}">
      <dgm:prSet phldrT="[Text]" custT="1"/>
      <dgm:spPr/>
      <dgm:t>
        <a:bodyPr/>
        <a:lstStyle/>
        <a:p>
          <a:r>
            <a:rPr lang="en-US" sz="1200" dirty="0"/>
            <a:t>Manufacturing </a:t>
          </a:r>
        </a:p>
      </dgm:t>
    </dgm:pt>
    <dgm:pt modelId="{FEA2E9CE-2D82-40CD-961F-2F228B802D1F}" type="parTrans" cxnId="{7D35B41D-F8C7-466E-BE3E-33D8EC235BFA}">
      <dgm:prSet/>
      <dgm:spPr/>
      <dgm:t>
        <a:bodyPr/>
        <a:lstStyle/>
        <a:p>
          <a:endParaRPr lang="en-US" sz="1200"/>
        </a:p>
      </dgm:t>
    </dgm:pt>
    <dgm:pt modelId="{E87C9910-51A1-4796-8136-9AD4DB0D6802}" type="sibTrans" cxnId="{7D35B41D-F8C7-466E-BE3E-33D8EC235BFA}">
      <dgm:prSet/>
      <dgm:spPr/>
      <dgm:t>
        <a:bodyPr/>
        <a:lstStyle/>
        <a:p>
          <a:endParaRPr lang="en-US" sz="1200"/>
        </a:p>
      </dgm:t>
    </dgm:pt>
    <dgm:pt modelId="{C19261F8-3133-4B70-BEE5-5C380874CF0A}">
      <dgm:prSet phldrT="[Text]" custT="1"/>
      <dgm:spPr/>
      <dgm:t>
        <a:bodyPr/>
        <a:lstStyle/>
        <a:p>
          <a:r>
            <a:rPr lang="en-US" sz="1200" dirty="0"/>
            <a:t>Innovation</a:t>
          </a:r>
        </a:p>
      </dgm:t>
    </dgm:pt>
    <dgm:pt modelId="{509FC3FF-25C8-46DC-9BBC-2A3F5B2381FD}" type="parTrans" cxnId="{4A1BAF16-F3CF-42AE-BEF8-5829A651787F}">
      <dgm:prSet/>
      <dgm:spPr/>
      <dgm:t>
        <a:bodyPr/>
        <a:lstStyle/>
        <a:p>
          <a:endParaRPr lang="en-US" sz="1200"/>
        </a:p>
      </dgm:t>
    </dgm:pt>
    <dgm:pt modelId="{8928F1C1-A054-4C26-95B3-7E52C1466EE4}" type="sibTrans" cxnId="{4A1BAF16-F3CF-42AE-BEF8-5829A651787F}">
      <dgm:prSet/>
      <dgm:spPr/>
      <dgm:t>
        <a:bodyPr/>
        <a:lstStyle/>
        <a:p>
          <a:endParaRPr lang="en-US" sz="1200"/>
        </a:p>
      </dgm:t>
    </dgm:pt>
    <dgm:pt modelId="{4F91A0B4-74C4-4ED6-AAC3-F3E03FB82E30}">
      <dgm:prSet phldrT="[Text]" custT="1"/>
      <dgm:spPr/>
      <dgm:t>
        <a:bodyPr/>
        <a:lstStyle/>
        <a:p>
          <a:r>
            <a:rPr lang="en-US" sz="1200" dirty="0"/>
            <a:t>Knowledge Base Services</a:t>
          </a:r>
        </a:p>
      </dgm:t>
    </dgm:pt>
    <dgm:pt modelId="{A5E6E68A-C476-4F79-9F72-98126E362009}" type="parTrans" cxnId="{8365B3CA-96C5-424E-BE38-30555CD9B83A}">
      <dgm:prSet/>
      <dgm:spPr/>
      <dgm:t>
        <a:bodyPr/>
        <a:lstStyle/>
        <a:p>
          <a:endParaRPr lang="en-US" sz="1200"/>
        </a:p>
      </dgm:t>
    </dgm:pt>
    <dgm:pt modelId="{0C43F84D-151E-4499-BF70-6BBE0E535ED2}" type="sibTrans" cxnId="{8365B3CA-96C5-424E-BE38-30555CD9B83A}">
      <dgm:prSet/>
      <dgm:spPr/>
      <dgm:t>
        <a:bodyPr/>
        <a:lstStyle/>
        <a:p>
          <a:endParaRPr lang="en-US" sz="1200"/>
        </a:p>
      </dgm:t>
    </dgm:pt>
    <dgm:pt modelId="{0A68F903-F78D-4D1D-AC2D-AEB3FB3C731D}">
      <dgm:prSet phldrT="[Text]" custT="1"/>
      <dgm:spPr/>
      <dgm:t>
        <a:bodyPr/>
        <a:lstStyle/>
        <a:p>
          <a:br>
            <a:rPr lang="en-US" sz="1200" dirty="0"/>
          </a:br>
          <a:r>
            <a:rPr lang="en-US" sz="1200" dirty="0"/>
            <a:t>Strategic Partnerships </a:t>
          </a:r>
          <a:br>
            <a:rPr lang="en-US" sz="1200" dirty="0"/>
          </a:br>
          <a:r>
            <a:rPr lang="en-US" sz="1200" dirty="0"/>
            <a:t>Growth</a:t>
          </a:r>
        </a:p>
      </dgm:t>
    </dgm:pt>
    <dgm:pt modelId="{7259CE8D-E2A9-44AE-B434-C39D45DBADC1}" type="parTrans" cxnId="{79A3CD99-0E53-46D9-B463-596E5A6996DC}">
      <dgm:prSet/>
      <dgm:spPr/>
      <dgm:t>
        <a:bodyPr/>
        <a:lstStyle/>
        <a:p>
          <a:endParaRPr lang="en-US" sz="1200"/>
        </a:p>
      </dgm:t>
    </dgm:pt>
    <dgm:pt modelId="{6965DD87-FB93-462E-AF64-7DC01467792A}" type="sibTrans" cxnId="{79A3CD99-0E53-46D9-B463-596E5A6996DC}">
      <dgm:prSet/>
      <dgm:spPr/>
      <dgm:t>
        <a:bodyPr/>
        <a:lstStyle/>
        <a:p>
          <a:endParaRPr lang="en-US" sz="1200"/>
        </a:p>
      </dgm:t>
    </dgm:pt>
    <dgm:pt modelId="{D11154A9-159F-47DF-9CF8-E2F4AF7698AE}">
      <dgm:prSet phldrT="[Text]" custT="1"/>
      <dgm:spPr/>
      <dgm:t>
        <a:bodyPr/>
        <a:lstStyle/>
        <a:p>
          <a:r>
            <a:rPr lang="en-US" sz="1200" dirty="0"/>
            <a:t>Growth in New Entrants</a:t>
          </a:r>
        </a:p>
      </dgm:t>
    </dgm:pt>
    <dgm:pt modelId="{FAA84925-774E-4317-A313-4304D8FF0F9A}" type="parTrans" cxnId="{0D18B281-5B20-4DE5-A70E-442E8D942A88}">
      <dgm:prSet/>
      <dgm:spPr/>
      <dgm:t>
        <a:bodyPr/>
        <a:lstStyle/>
        <a:p>
          <a:endParaRPr lang="en-US" sz="1200"/>
        </a:p>
      </dgm:t>
    </dgm:pt>
    <dgm:pt modelId="{A4A5E148-7F60-4D67-ACD1-6D5184FF51BA}" type="sibTrans" cxnId="{0D18B281-5B20-4DE5-A70E-442E8D942A88}">
      <dgm:prSet/>
      <dgm:spPr/>
      <dgm:t>
        <a:bodyPr/>
        <a:lstStyle/>
        <a:p>
          <a:endParaRPr lang="en-US" sz="1200"/>
        </a:p>
      </dgm:t>
    </dgm:pt>
    <dgm:pt modelId="{5340FDDD-9A7E-418C-BF0D-199E87D4C625}">
      <dgm:prSet phldrT="[Text]" custT="1"/>
      <dgm:spPr/>
      <dgm:t>
        <a:bodyPr/>
        <a:lstStyle/>
        <a:p>
          <a:pPr>
            <a:buFont typeface="Wingdings" panose="05000000000000000000" pitchFamily="2" charset="2"/>
            <a:buChar char="§"/>
          </a:pPr>
          <a:r>
            <a:rPr lang="en-US" sz="1200" dirty="0"/>
            <a:t>Requirements </a:t>
          </a:r>
        </a:p>
      </dgm:t>
    </dgm:pt>
    <dgm:pt modelId="{98BD4403-11CB-49EE-9B64-7E343E6FC041}" type="parTrans" cxnId="{8217A585-CD8F-4E99-9AFA-F78968069186}">
      <dgm:prSet/>
      <dgm:spPr/>
      <dgm:t>
        <a:bodyPr/>
        <a:lstStyle/>
        <a:p>
          <a:endParaRPr lang="en-US" sz="1200"/>
        </a:p>
      </dgm:t>
    </dgm:pt>
    <dgm:pt modelId="{BC96AEFF-F38A-4E28-A8DD-93BB2DB7ACFE}" type="sibTrans" cxnId="{8217A585-CD8F-4E99-9AFA-F78968069186}">
      <dgm:prSet/>
      <dgm:spPr/>
      <dgm:t>
        <a:bodyPr/>
        <a:lstStyle/>
        <a:p>
          <a:endParaRPr lang="en-US" sz="1200"/>
        </a:p>
      </dgm:t>
    </dgm:pt>
    <dgm:pt modelId="{FC09AF1B-25EB-417C-992E-07F54AF54E6E}">
      <dgm:prSet phldrT="[Text]" custT="1"/>
      <dgm:spPr/>
      <dgm:t>
        <a:bodyPr/>
        <a:lstStyle/>
        <a:p>
          <a:pPr>
            <a:buFont typeface="Wingdings" panose="05000000000000000000" pitchFamily="2" charset="2"/>
            <a:buChar char="§"/>
          </a:pPr>
          <a:r>
            <a:rPr lang="en-US" sz="1200" dirty="0"/>
            <a:t>Customer Focus</a:t>
          </a:r>
        </a:p>
      </dgm:t>
    </dgm:pt>
    <dgm:pt modelId="{F6A6A854-0AC9-453D-8677-6A49323D219A}" type="parTrans" cxnId="{4754FF72-037B-4A7D-B8AB-7314D2E46703}">
      <dgm:prSet/>
      <dgm:spPr/>
      <dgm:t>
        <a:bodyPr/>
        <a:lstStyle/>
        <a:p>
          <a:endParaRPr lang="en-US" sz="1200"/>
        </a:p>
      </dgm:t>
    </dgm:pt>
    <dgm:pt modelId="{652DF8DB-739E-43C9-9D17-6499525A8A9B}" type="sibTrans" cxnId="{4754FF72-037B-4A7D-B8AB-7314D2E46703}">
      <dgm:prSet/>
      <dgm:spPr/>
      <dgm:t>
        <a:bodyPr/>
        <a:lstStyle/>
        <a:p>
          <a:endParaRPr lang="en-US" sz="1200"/>
        </a:p>
      </dgm:t>
    </dgm:pt>
    <dgm:pt modelId="{AC4ECD6A-5CA7-43C8-8C92-A82D48448CE4}">
      <dgm:prSet phldrT="[Text]" custT="1"/>
      <dgm:spPr/>
      <dgm:t>
        <a:bodyPr/>
        <a:lstStyle/>
        <a:p>
          <a:pPr>
            <a:buFont typeface="Wingdings" panose="05000000000000000000" pitchFamily="2" charset="2"/>
            <a:buChar char="§"/>
          </a:pPr>
          <a:r>
            <a:rPr lang="en-US" sz="1200" dirty="0"/>
            <a:t>Accurate Acquisition Forecast</a:t>
          </a:r>
        </a:p>
      </dgm:t>
    </dgm:pt>
    <dgm:pt modelId="{8BF93328-10EF-4D7C-A750-D580B086BDC1}" type="parTrans" cxnId="{2C3B357A-2083-466D-8984-E4B4C6C0FFAA}">
      <dgm:prSet/>
      <dgm:spPr/>
      <dgm:t>
        <a:bodyPr/>
        <a:lstStyle/>
        <a:p>
          <a:endParaRPr lang="en-US" sz="1200"/>
        </a:p>
      </dgm:t>
    </dgm:pt>
    <dgm:pt modelId="{1FD394BE-94A7-457D-BC09-19F01EA96317}" type="sibTrans" cxnId="{2C3B357A-2083-466D-8984-E4B4C6C0FFAA}">
      <dgm:prSet/>
      <dgm:spPr/>
      <dgm:t>
        <a:bodyPr/>
        <a:lstStyle/>
        <a:p>
          <a:endParaRPr lang="en-US" sz="1200"/>
        </a:p>
      </dgm:t>
    </dgm:pt>
    <dgm:pt modelId="{D8131A2F-E857-43A3-8633-B7CE89D76FB3}">
      <dgm:prSet phldrT="[Text]" custT="1"/>
      <dgm:spPr/>
      <dgm:t>
        <a:bodyPr/>
        <a:lstStyle/>
        <a:p>
          <a:r>
            <a:rPr lang="en-US" sz="1200" dirty="0"/>
            <a:t>Partnerships with OpDiv &amp; StaffDiv</a:t>
          </a:r>
        </a:p>
      </dgm:t>
    </dgm:pt>
    <dgm:pt modelId="{FD9EDFE5-6700-43DE-9886-639D88C36A02}" type="parTrans" cxnId="{87AB0F2E-3F11-4937-9B97-E3E9CC34FEAD}">
      <dgm:prSet/>
      <dgm:spPr/>
      <dgm:t>
        <a:bodyPr/>
        <a:lstStyle/>
        <a:p>
          <a:endParaRPr lang="en-US" sz="1200"/>
        </a:p>
      </dgm:t>
    </dgm:pt>
    <dgm:pt modelId="{60B70BAA-6EB8-4DC2-8607-7F399F801939}" type="sibTrans" cxnId="{87AB0F2E-3F11-4937-9B97-E3E9CC34FEAD}">
      <dgm:prSet/>
      <dgm:spPr/>
      <dgm:t>
        <a:bodyPr/>
        <a:lstStyle/>
        <a:p>
          <a:endParaRPr lang="en-US" sz="1200"/>
        </a:p>
      </dgm:t>
    </dgm:pt>
    <dgm:pt modelId="{CA678E47-A946-40D5-A82F-97D25FA7EF49}">
      <dgm:prSet phldrT="[Text]" custT="1"/>
      <dgm:spPr/>
      <dgm:t>
        <a:bodyPr/>
        <a:lstStyle/>
        <a:p>
          <a:r>
            <a:rPr lang="en-US" sz="1200" dirty="0"/>
            <a:t>Industrial Base Ramp-up </a:t>
          </a:r>
        </a:p>
      </dgm:t>
    </dgm:pt>
    <dgm:pt modelId="{6EE35098-4272-4B1B-86CC-9A4CE5A5F32C}" type="parTrans" cxnId="{C5655747-DA3D-4C01-AED1-103FE38E6042}">
      <dgm:prSet/>
      <dgm:spPr/>
      <dgm:t>
        <a:bodyPr/>
        <a:lstStyle/>
        <a:p>
          <a:endParaRPr lang="en-US" sz="1200"/>
        </a:p>
      </dgm:t>
    </dgm:pt>
    <dgm:pt modelId="{81840D47-1E6C-420F-92CD-9B8A5EB51CEB}" type="sibTrans" cxnId="{C5655747-DA3D-4C01-AED1-103FE38E6042}">
      <dgm:prSet/>
      <dgm:spPr/>
      <dgm:t>
        <a:bodyPr/>
        <a:lstStyle/>
        <a:p>
          <a:endParaRPr lang="en-US" sz="1200"/>
        </a:p>
      </dgm:t>
    </dgm:pt>
    <dgm:pt modelId="{77B3E407-AC3D-4F5E-A6F6-B06E1F63CB1C}">
      <dgm:prSet phldrT="[Text]" custT="1"/>
      <dgm:spPr/>
      <dgm:t>
        <a:bodyPr/>
        <a:lstStyle/>
        <a:p>
          <a:r>
            <a:rPr lang="en-US" sz="1200" dirty="0"/>
            <a:t>Accountability </a:t>
          </a:r>
        </a:p>
      </dgm:t>
    </dgm:pt>
    <dgm:pt modelId="{10984BEA-1CE1-402B-9BAE-C1D1DF1ECCBC}" type="parTrans" cxnId="{E8396C8F-30FA-45AA-9C79-003127A0B3B1}">
      <dgm:prSet/>
      <dgm:spPr/>
      <dgm:t>
        <a:bodyPr/>
        <a:lstStyle/>
        <a:p>
          <a:endParaRPr lang="en-US" sz="1200"/>
        </a:p>
      </dgm:t>
    </dgm:pt>
    <dgm:pt modelId="{8355E0AD-AF23-446F-B687-347C1F8C196E}" type="sibTrans" cxnId="{E8396C8F-30FA-45AA-9C79-003127A0B3B1}">
      <dgm:prSet/>
      <dgm:spPr/>
      <dgm:t>
        <a:bodyPr/>
        <a:lstStyle/>
        <a:p>
          <a:endParaRPr lang="en-US" sz="1200"/>
        </a:p>
      </dgm:t>
    </dgm:pt>
    <dgm:pt modelId="{5109EC13-2AC4-4D89-87C8-9EC6395319D7}">
      <dgm:prSet phldrT="[Text]" custT="1"/>
      <dgm:spPr/>
      <dgm:t>
        <a:bodyPr tIns="0" anchor="t"/>
        <a:lstStyle/>
        <a:p>
          <a:pPr>
            <a:buFont typeface="Wingdings" panose="05000000000000000000" pitchFamily="2" charset="2"/>
            <a:buChar char="§"/>
          </a:pPr>
          <a:r>
            <a:rPr lang="en-US" sz="1200" dirty="0"/>
            <a:t>Retain new and current small businesses</a:t>
          </a:r>
        </a:p>
      </dgm:t>
    </dgm:pt>
    <dgm:pt modelId="{EDE7EE1F-2A64-4D01-B73A-289F5561F395}" type="parTrans" cxnId="{DE7F7223-1F28-4F3F-B627-F07E8E6692E9}">
      <dgm:prSet/>
      <dgm:spPr/>
      <dgm:t>
        <a:bodyPr/>
        <a:lstStyle/>
        <a:p>
          <a:endParaRPr lang="en-US" sz="1200"/>
        </a:p>
      </dgm:t>
    </dgm:pt>
    <dgm:pt modelId="{FEFA9B8B-43D9-46B8-8DDD-1E48E22CC3C7}" type="sibTrans" cxnId="{DE7F7223-1F28-4F3F-B627-F07E8E6692E9}">
      <dgm:prSet/>
      <dgm:spPr/>
      <dgm:t>
        <a:bodyPr/>
        <a:lstStyle/>
        <a:p>
          <a:endParaRPr lang="en-US" sz="1200"/>
        </a:p>
      </dgm:t>
    </dgm:pt>
    <dgm:pt modelId="{36B3C8E3-57B8-4133-A103-BE4E756DC29D}">
      <dgm:prSet phldrT="[Text]" custT="1"/>
      <dgm:spPr/>
      <dgm:t>
        <a:bodyPr tIns="0" anchor="t"/>
        <a:lstStyle/>
        <a:p>
          <a:pPr>
            <a:buFont typeface="Wingdings" panose="05000000000000000000" pitchFamily="2" charset="2"/>
            <a:buChar char="§"/>
          </a:pPr>
          <a:r>
            <a:rPr lang="en-US" sz="1200" dirty="0"/>
            <a:t>Continuous Education </a:t>
          </a:r>
        </a:p>
      </dgm:t>
    </dgm:pt>
    <dgm:pt modelId="{A29E7F5D-7DB3-4920-8099-FB5863CC549C}" type="parTrans" cxnId="{AE300247-4B3E-4527-B278-2A504374850C}">
      <dgm:prSet/>
      <dgm:spPr/>
      <dgm:t>
        <a:bodyPr/>
        <a:lstStyle/>
        <a:p>
          <a:endParaRPr lang="en-US" sz="1200"/>
        </a:p>
      </dgm:t>
    </dgm:pt>
    <dgm:pt modelId="{75A79282-F1BD-4878-9038-C2919507B57C}" type="sibTrans" cxnId="{AE300247-4B3E-4527-B278-2A504374850C}">
      <dgm:prSet/>
      <dgm:spPr/>
      <dgm:t>
        <a:bodyPr/>
        <a:lstStyle/>
        <a:p>
          <a:endParaRPr lang="en-US" sz="1200"/>
        </a:p>
      </dgm:t>
    </dgm:pt>
    <dgm:pt modelId="{68DCEC85-CED0-4D2B-AB2A-DDFB61A07E78}">
      <dgm:prSet phldrT="[Text]" custT="1"/>
      <dgm:spPr/>
      <dgm:t>
        <a:bodyPr tIns="0" anchor="t"/>
        <a:lstStyle/>
        <a:p>
          <a:pPr>
            <a:buNone/>
          </a:pPr>
          <a:endParaRPr lang="en-US" sz="1200" dirty="0"/>
        </a:p>
      </dgm:t>
    </dgm:pt>
    <dgm:pt modelId="{17EA3B0E-735E-4999-9D3D-3CDD2B5B2F56}" type="parTrans" cxnId="{4E46BAC9-1F0D-482B-ADB2-045B696C2338}">
      <dgm:prSet/>
      <dgm:spPr/>
      <dgm:t>
        <a:bodyPr/>
        <a:lstStyle/>
        <a:p>
          <a:endParaRPr lang="en-US" sz="1200"/>
        </a:p>
      </dgm:t>
    </dgm:pt>
    <dgm:pt modelId="{2211F7CB-DCD9-480A-B2A5-D02F1F6142FF}" type="sibTrans" cxnId="{4E46BAC9-1F0D-482B-ADB2-045B696C2338}">
      <dgm:prSet/>
      <dgm:spPr/>
      <dgm:t>
        <a:bodyPr/>
        <a:lstStyle/>
        <a:p>
          <a:endParaRPr lang="en-US" sz="1200"/>
        </a:p>
      </dgm:t>
    </dgm:pt>
    <dgm:pt modelId="{5A843843-1404-457E-BA01-15B13FD05259}">
      <dgm:prSet phldrT="[Text]" custT="1"/>
      <dgm:spPr/>
      <dgm:t>
        <a:bodyPr tIns="0" anchor="t"/>
        <a:lstStyle/>
        <a:p>
          <a:pPr>
            <a:buFont typeface="Wingdings" panose="05000000000000000000" pitchFamily="2" charset="2"/>
            <a:buChar char="§"/>
          </a:pPr>
          <a:r>
            <a:rPr lang="en-US" sz="1200" dirty="0"/>
            <a:t>Meeting current needs of the Department while preserving for the future</a:t>
          </a:r>
        </a:p>
      </dgm:t>
    </dgm:pt>
    <dgm:pt modelId="{28F917DB-B03D-48CA-BF7D-4AB6119352DF}" type="parTrans" cxnId="{A69927EE-34CC-459A-8F2A-5312AC1C6AE9}">
      <dgm:prSet/>
      <dgm:spPr/>
      <dgm:t>
        <a:bodyPr/>
        <a:lstStyle/>
        <a:p>
          <a:endParaRPr lang="en-US" sz="1200"/>
        </a:p>
      </dgm:t>
    </dgm:pt>
    <dgm:pt modelId="{28FF6826-432A-4A9B-8D36-FC36B97A154C}" type="sibTrans" cxnId="{A69927EE-34CC-459A-8F2A-5312AC1C6AE9}">
      <dgm:prSet/>
      <dgm:spPr/>
      <dgm:t>
        <a:bodyPr/>
        <a:lstStyle/>
        <a:p>
          <a:endParaRPr lang="en-US" sz="1200"/>
        </a:p>
      </dgm:t>
    </dgm:pt>
    <dgm:pt modelId="{302C4231-AF14-41A1-B12E-DB20B3F59B3B}">
      <dgm:prSet phldrT="[Text]" custT="1"/>
      <dgm:spPr/>
      <dgm:t>
        <a:bodyPr/>
        <a:lstStyle/>
        <a:p>
          <a:pPr>
            <a:defRPr b="1"/>
          </a:pPr>
          <a:r>
            <a:rPr lang="en-US" sz="1200" b="1" dirty="0">
              <a:latin typeface="Overpass" panose="020B0604020202020204" charset="0"/>
            </a:rPr>
            <a:t>Growth</a:t>
          </a:r>
        </a:p>
      </dgm:t>
    </dgm:pt>
    <dgm:pt modelId="{1C031F98-121B-4BCC-82DC-DC9E0A275068}" type="sibTrans" cxnId="{CF3A8FA9-06E1-4403-8F59-1B8345B6E8DD}">
      <dgm:prSet/>
      <dgm:spPr/>
      <dgm:t>
        <a:bodyPr/>
        <a:lstStyle/>
        <a:p>
          <a:endParaRPr lang="en-US" sz="1200"/>
        </a:p>
      </dgm:t>
    </dgm:pt>
    <dgm:pt modelId="{5B637EF3-3515-430F-8FFE-C8BBCA51E6C9}" type="parTrans" cxnId="{CF3A8FA9-06E1-4403-8F59-1B8345B6E8DD}">
      <dgm:prSet/>
      <dgm:spPr/>
      <dgm:t>
        <a:bodyPr/>
        <a:lstStyle/>
        <a:p>
          <a:endParaRPr lang="en-US" sz="1200"/>
        </a:p>
      </dgm:t>
    </dgm:pt>
    <dgm:pt modelId="{064C7D83-64BB-4109-9C0D-575AA2AA6A4B}" type="pres">
      <dgm:prSet presAssocID="{6E4842AA-BF18-4817-A099-534AA310EBE1}" presName="Name0" presStyleCnt="0">
        <dgm:presLayoutVars>
          <dgm:dir/>
          <dgm:animLvl val="lvl"/>
          <dgm:resizeHandles val="exact"/>
        </dgm:presLayoutVars>
      </dgm:prSet>
      <dgm:spPr/>
    </dgm:pt>
    <dgm:pt modelId="{55F6CED7-430B-4D98-BF0D-3086AEAA68BB}" type="pres">
      <dgm:prSet presAssocID="{302C4231-AF14-41A1-B12E-DB20B3F59B3B}" presName="composite" presStyleCnt="0"/>
      <dgm:spPr/>
    </dgm:pt>
    <dgm:pt modelId="{2D5163B6-90CE-488E-A368-F0F40EAD5535}" type="pres">
      <dgm:prSet presAssocID="{302C4231-AF14-41A1-B12E-DB20B3F59B3B}" presName="parTx" presStyleLbl="alignNode1" presStyleIdx="0" presStyleCnt="4">
        <dgm:presLayoutVars>
          <dgm:chMax val="0"/>
          <dgm:chPref val="0"/>
        </dgm:presLayoutVars>
      </dgm:prSet>
      <dgm:spPr/>
    </dgm:pt>
    <dgm:pt modelId="{813BED76-9139-4A5B-BFC5-516E9AE09889}" type="pres">
      <dgm:prSet presAssocID="{302C4231-AF14-41A1-B12E-DB20B3F59B3B}" presName="desTx" presStyleLbl="alignAccFollowNode1" presStyleIdx="0" presStyleCnt="4">
        <dgm:presLayoutVars/>
      </dgm:prSet>
      <dgm:spPr/>
    </dgm:pt>
    <dgm:pt modelId="{3D1C0652-C603-4C51-AC47-55C43B0C57A6}" type="pres">
      <dgm:prSet presAssocID="{1C031F98-121B-4BCC-82DC-DC9E0A275068}" presName="space" presStyleCnt="0"/>
      <dgm:spPr/>
    </dgm:pt>
    <dgm:pt modelId="{28D54F97-7517-4996-9243-D87A175B1324}" type="pres">
      <dgm:prSet presAssocID="{D385EE61-345F-484C-8169-E843481A1ACC}" presName="composite" presStyleCnt="0"/>
      <dgm:spPr/>
    </dgm:pt>
    <dgm:pt modelId="{7B8B2453-A33D-4A4A-A237-C8D0E48D8456}" type="pres">
      <dgm:prSet presAssocID="{D385EE61-345F-484C-8169-E843481A1ACC}" presName="parTx" presStyleLbl="alignNode1" presStyleIdx="1" presStyleCnt="4">
        <dgm:presLayoutVars>
          <dgm:chMax val="0"/>
          <dgm:chPref val="0"/>
        </dgm:presLayoutVars>
      </dgm:prSet>
      <dgm:spPr/>
    </dgm:pt>
    <dgm:pt modelId="{4D0390B8-9E6C-44A4-831B-24FD98C5390D}" type="pres">
      <dgm:prSet presAssocID="{D385EE61-345F-484C-8169-E843481A1ACC}" presName="desTx" presStyleLbl="alignAccFollowNode1" presStyleIdx="1" presStyleCnt="4">
        <dgm:presLayoutVars/>
      </dgm:prSet>
      <dgm:spPr/>
    </dgm:pt>
    <dgm:pt modelId="{19845219-5303-40B1-BE65-DDCB612747A6}" type="pres">
      <dgm:prSet presAssocID="{9F372072-1A89-4183-874D-5805E60DA563}" presName="space" presStyleCnt="0"/>
      <dgm:spPr/>
    </dgm:pt>
    <dgm:pt modelId="{103D4F52-56F6-4C6D-9249-72E26EC4E4B1}" type="pres">
      <dgm:prSet presAssocID="{5B60EEBD-8043-408B-B8B5-163FC9B048A4}" presName="composite" presStyleCnt="0"/>
      <dgm:spPr/>
    </dgm:pt>
    <dgm:pt modelId="{EE19FB86-8A62-4FD4-9E8B-54F8C43376C7}" type="pres">
      <dgm:prSet presAssocID="{5B60EEBD-8043-408B-B8B5-163FC9B048A4}" presName="parTx" presStyleLbl="alignNode1" presStyleIdx="2" presStyleCnt="4">
        <dgm:presLayoutVars>
          <dgm:chMax val="0"/>
          <dgm:chPref val="0"/>
        </dgm:presLayoutVars>
      </dgm:prSet>
      <dgm:spPr/>
    </dgm:pt>
    <dgm:pt modelId="{D57FE200-379A-4072-87BE-80D2F599C266}" type="pres">
      <dgm:prSet presAssocID="{5B60EEBD-8043-408B-B8B5-163FC9B048A4}" presName="desTx" presStyleLbl="alignAccFollowNode1" presStyleIdx="2" presStyleCnt="4">
        <dgm:presLayoutVars/>
      </dgm:prSet>
      <dgm:spPr/>
    </dgm:pt>
    <dgm:pt modelId="{45D6FC74-38B0-47E3-ADAB-08FF933B6A6B}" type="pres">
      <dgm:prSet presAssocID="{D1914FBD-EB6D-4089-AED5-73B77947503C}" presName="space" presStyleCnt="0"/>
      <dgm:spPr/>
    </dgm:pt>
    <dgm:pt modelId="{1DC092A8-6A24-4765-82C1-A41E748BB5C2}" type="pres">
      <dgm:prSet presAssocID="{90F35BAA-7F98-4507-A78C-701D3B61EC55}" presName="composite" presStyleCnt="0"/>
      <dgm:spPr/>
    </dgm:pt>
    <dgm:pt modelId="{212BE75C-EF4F-4804-B734-92D305857DB4}" type="pres">
      <dgm:prSet presAssocID="{90F35BAA-7F98-4507-A78C-701D3B61EC55}" presName="parTx" presStyleLbl="alignNode1" presStyleIdx="3" presStyleCnt="4">
        <dgm:presLayoutVars>
          <dgm:chMax val="0"/>
          <dgm:chPref val="0"/>
        </dgm:presLayoutVars>
      </dgm:prSet>
      <dgm:spPr/>
    </dgm:pt>
    <dgm:pt modelId="{F59C1BDB-0404-4F12-92F9-4661346996F8}" type="pres">
      <dgm:prSet presAssocID="{90F35BAA-7F98-4507-A78C-701D3B61EC55}" presName="desTx" presStyleLbl="alignAccFollowNode1" presStyleIdx="3" presStyleCnt="4">
        <dgm:presLayoutVars/>
      </dgm:prSet>
      <dgm:spPr/>
    </dgm:pt>
  </dgm:ptLst>
  <dgm:cxnLst>
    <dgm:cxn modelId="{428EB10A-0A84-4E61-90DF-D0169404EA16}" type="presOf" srcId="{0A68F903-F78D-4D1D-AC2D-AEB3FB3C731D}" destId="{813BED76-9139-4A5B-BFC5-516E9AE09889}" srcOrd="0" destOrd="4" presId="urn:microsoft.com/office/officeart/2016/7/layout/ChevronBlockProcess"/>
    <dgm:cxn modelId="{CEC7F90F-6BBE-40F5-93E8-5B9A8F4B626D}" type="presOf" srcId="{4F91A0B4-74C4-4ED6-AAC3-F3E03FB82E30}" destId="{813BED76-9139-4A5B-BFC5-516E9AE09889}" srcOrd="0" destOrd="3" presId="urn:microsoft.com/office/officeart/2016/7/layout/ChevronBlockProcess"/>
    <dgm:cxn modelId="{0B68CD12-06B0-4E38-9F1B-2AD0695B0246}" type="presOf" srcId="{5340FDDD-9A7E-418C-BF0D-199E87D4C625}" destId="{4D0390B8-9E6C-44A4-831B-24FD98C5390D}" srcOrd="0" destOrd="1" presId="urn:microsoft.com/office/officeart/2016/7/layout/ChevronBlockProcess"/>
    <dgm:cxn modelId="{4A1BAF16-F3CF-42AE-BEF8-5829A651787F}" srcId="{2B2D18E9-E40B-491A-BF4D-4D1082581EA3}" destId="{C19261F8-3133-4B70-BEE5-5C380874CF0A}" srcOrd="1" destOrd="0" parTransId="{509FC3FF-25C8-46DC-9BBC-2A3F5B2381FD}" sibTransId="{8928F1C1-A054-4C26-95B3-7E52C1466EE4}"/>
    <dgm:cxn modelId="{D4A6261B-B8D9-48D7-8B01-E5B28C8D9F71}" srcId="{6E4842AA-BF18-4817-A099-534AA310EBE1}" destId="{5B60EEBD-8043-408B-B8B5-163FC9B048A4}" srcOrd="2" destOrd="0" parTransId="{D5A81042-7EFF-44E7-8103-9307CAABBCD1}" sibTransId="{D1914FBD-EB6D-4089-AED5-73B77947503C}"/>
    <dgm:cxn modelId="{6530FF1C-C726-44D0-B827-10253342F13B}" type="presOf" srcId="{CA678E47-A946-40D5-A82F-97D25FA7EF49}" destId="{D57FE200-379A-4072-87BE-80D2F599C266}" srcOrd="0" destOrd="2" presId="urn:microsoft.com/office/officeart/2016/7/layout/ChevronBlockProcess"/>
    <dgm:cxn modelId="{7D35B41D-F8C7-466E-BE3E-33D8EC235BFA}" srcId="{2B2D18E9-E40B-491A-BF4D-4D1082581EA3}" destId="{88EC4323-0166-4BC0-AE9A-467CAA79BB30}" srcOrd="0" destOrd="0" parTransId="{FEA2E9CE-2D82-40CD-961F-2F228B802D1F}" sibTransId="{E87C9910-51A1-4796-8136-9AD4DB0D6802}"/>
    <dgm:cxn modelId="{30B23B20-0115-4ABE-BDEE-066224EB6A6F}" srcId="{302C4231-AF14-41A1-B12E-DB20B3F59B3B}" destId="{2B2D18E9-E40B-491A-BF4D-4D1082581EA3}" srcOrd="0" destOrd="0" parTransId="{F5FAFD75-B5BE-4584-AFAA-0652CA6CF58C}" sibTransId="{95373B50-11AF-4178-B4E5-EF76DA6BC59C}"/>
    <dgm:cxn modelId="{2B9C1A23-77B5-4E7A-B74C-8B86823A8D25}" type="presOf" srcId="{36B3C8E3-57B8-4133-A103-BE4E756DC29D}" destId="{F59C1BDB-0404-4F12-92F9-4661346996F8}" srcOrd="0" destOrd="2" presId="urn:microsoft.com/office/officeart/2016/7/layout/ChevronBlockProcess"/>
    <dgm:cxn modelId="{DE7F7223-1F28-4F3F-B627-F07E8E6692E9}" srcId="{90F35BAA-7F98-4507-A78C-701D3B61EC55}" destId="{5109EC13-2AC4-4D89-87C8-9EC6395319D7}" srcOrd="1" destOrd="0" parTransId="{EDE7EE1F-2A64-4D01-B73A-289F5561F395}" sibTransId="{FEFA9B8B-43D9-46B8-8DDD-1E48E22CC3C7}"/>
    <dgm:cxn modelId="{03AEA32A-6CBE-49BB-BA69-198EAB394449}" type="presOf" srcId="{C19261F8-3133-4B70-BEE5-5C380874CF0A}" destId="{813BED76-9139-4A5B-BFC5-516E9AE09889}" srcOrd="0" destOrd="2" presId="urn:microsoft.com/office/officeart/2016/7/layout/ChevronBlockProcess"/>
    <dgm:cxn modelId="{87AB0F2E-3F11-4937-9B97-E3E9CC34FEAD}" srcId="{5B60EEBD-8043-408B-B8B5-163FC9B048A4}" destId="{D8131A2F-E857-43A3-8633-B7CE89D76FB3}" srcOrd="1" destOrd="0" parTransId="{FD9EDFE5-6700-43DE-9886-639D88C36A02}" sibTransId="{60B70BAA-6EB8-4DC2-8607-7F399F801939}"/>
    <dgm:cxn modelId="{EEA23F2E-1C07-4126-A310-CCF19C48F3BE}" type="presOf" srcId="{5A843843-1404-457E-BA01-15B13FD05259}" destId="{F59C1BDB-0404-4F12-92F9-4661346996F8}" srcOrd="0" destOrd="3" presId="urn:microsoft.com/office/officeart/2016/7/layout/ChevronBlockProcess"/>
    <dgm:cxn modelId="{5B64FB33-C984-4874-A18A-097536D3F6E0}" type="presOf" srcId="{88EC4323-0166-4BC0-AE9A-467CAA79BB30}" destId="{813BED76-9139-4A5B-BFC5-516E9AE09889}" srcOrd="0" destOrd="1" presId="urn:microsoft.com/office/officeart/2016/7/layout/ChevronBlockProcess"/>
    <dgm:cxn modelId="{17884835-5310-4839-BF36-058AB4E8AD7B}" type="presOf" srcId="{77B3E407-AC3D-4F5E-A6F6-B06E1F63CB1C}" destId="{D57FE200-379A-4072-87BE-80D2F599C266}" srcOrd="0" destOrd="3" presId="urn:microsoft.com/office/officeart/2016/7/layout/ChevronBlockProcess"/>
    <dgm:cxn modelId="{73B56937-31CD-437B-B05A-8EF3AE06365C}" type="presOf" srcId="{FC09AF1B-25EB-417C-992E-07F54AF54E6E}" destId="{4D0390B8-9E6C-44A4-831B-24FD98C5390D}" srcOrd="0" destOrd="2" presId="urn:microsoft.com/office/officeart/2016/7/layout/ChevronBlockProcess"/>
    <dgm:cxn modelId="{CB6A0A45-2B39-405B-BCC5-0AAAF0097492}" type="presOf" srcId="{D8131A2F-E857-43A3-8633-B7CE89D76FB3}" destId="{D57FE200-379A-4072-87BE-80D2F599C266}" srcOrd="0" destOrd="1" presId="urn:microsoft.com/office/officeart/2016/7/layout/ChevronBlockProcess"/>
    <dgm:cxn modelId="{AE300247-4B3E-4527-B278-2A504374850C}" srcId="{90F35BAA-7F98-4507-A78C-701D3B61EC55}" destId="{36B3C8E3-57B8-4133-A103-BE4E756DC29D}" srcOrd="2" destOrd="0" parTransId="{A29E7F5D-7DB3-4920-8099-FB5863CC549C}" sibTransId="{75A79282-F1BD-4878-9038-C2919507B57C}"/>
    <dgm:cxn modelId="{C5655747-DA3D-4C01-AED1-103FE38E6042}" srcId="{5B60EEBD-8043-408B-B8B5-163FC9B048A4}" destId="{CA678E47-A946-40D5-A82F-97D25FA7EF49}" srcOrd="2" destOrd="0" parTransId="{6EE35098-4272-4B1B-86CC-9A4CE5A5F32C}" sibTransId="{81840D47-1E6C-420F-92CD-9B8A5EB51CEB}"/>
    <dgm:cxn modelId="{8C4A206C-664A-4F18-A52A-98F28A9B4132}" type="presOf" srcId="{09D6A8EA-8FE3-4166-BDAC-7E7F682CDF90}" destId="{4D0390B8-9E6C-44A4-831B-24FD98C5390D}" srcOrd="0" destOrd="0" presId="urn:microsoft.com/office/officeart/2016/7/layout/ChevronBlockProcess"/>
    <dgm:cxn modelId="{6B6FBB50-E24C-41C8-A51F-3F00387283A4}" srcId="{5B60EEBD-8043-408B-B8B5-163FC9B048A4}" destId="{CEABE108-E578-4497-BC75-EA561145F631}" srcOrd="0" destOrd="0" parTransId="{9CEC7C6F-D206-4BE8-A0CC-7F0BB5219460}" sibTransId="{65238B90-53F1-4037-9E39-15971007E316}"/>
    <dgm:cxn modelId="{4754FF72-037B-4A7D-B8AB-7314D2E46703}" srcId="{D385EE61-345F-484C-8169-E843481A1ACC}" destId="{FC09AF1B-25EB-417C-992E-07F54AF54E6E}" srcOrd="2" destOrd="0" parTransId="{F6A6A854-0AC9-453D-8677-6A49323D219A}" sibTransId="{652DF8DB-739E-43C9-9D17-6499525A8A9B}"/>
    <dgm:cxn modelId="{07520355-2E5F-40F1-818E-692E8E74F1D5}" srcId="{6E4842AA-BF18-4817-A099-534AA310EBE1}" destId="{D385EE61-345F-484C-8169-E843481A1ACC}" srcOrd="1" destOrd="0" parTransId="{F6D33926-DB8D-408D-9739-B60B4430E4C7}" sibTransId="{9F372072-1A89-4183-874D-5805E60DA563}"/>
    <dgm:cxn modelId="{7F9B165A-08A5-43FF-9E24-687C53DA6523}" type="presOf" srcId="{D385EE61-345F-484C-8169-E843481A1ACC}" destId="{7B8B2453-A33D-4A4A-A237-C8D0E48D8456}" srcOrd="0" destOrd="0" presId="urn:microsoft.com/office/officeart/2016/7/layout/ChevronBlockProcess"/>
    <dgm:cxn modelId="{2C3B357A-2083-466D-8984-E4B4C6C0FFAA}" srcId="{D385EE61-345F-484C-8169-E843481A1ACC}" destId="{AC4ECD6A-5CA7-43C8-8C92-A82D48448CE4}" srcOrd="3" destOrd="0" parTransId="{8BF93328-10EF-4D7C-A750-D580B086BDC1}" sibTransId="{1FD394BE-94A7-457D-BC09-19F01EA96317}"/>
    <dgm:cxn modelId="{5CFDFB7C-9230-481E-B4F7-6B85012D7A02}" type="presOf" srcId="{D11154A9-159F-47DF-9CF8-E2F4AF7698AE}" destId="{813BED76-9139-4A5B-BFC5-516E9AE09889}" srcOrd="0" destOrd="5" presId="urn:microsoft.com/office/officeart/2016/7/layout/ChevronBlockProcess"/>
    <dgm:cxn modelId="{6F17F280-1CBE-4C2A-8AB8-A29D2249C0DF}" type="presOf" srcId="{68DCEC85-CED0-4D2B-AB2A-DDFB61A07E78}" destId="{F59C1BDB-0404-4F12-92F9-4661346996F8}" srcOrd="0" destOrd="4" presId="urn:microsoft.com/office/officeart/2016/7/layout/ChevronBlockProcess"/>
    <dgm:cxn modelId="{0D18B281-5B20-4DE5-A70E-442E8D942A88}" srcId="{302C4231-AF14-41A1-B12E-DB20B3F59B3B}" destId="{D11154A9-159F-47DF-9CF8-E2F4AF7698AE}" srcOrd="2" destOrd="0" parTransId="{FAA84925-774E-4317-A313-4304D8FF0F9A}" sibTransId="{A4A5E148-7F60-4D67-ACD1-6D5184FF51BA}"/>
    <dgm:cxn modelId="{8217A585-CD8F-4E99-9AFA-F78968069186}" srcId="{D385EE61-345F-484C-8169-E843481A1ACC}" destId="{5340FDDD-9A7E-418C-BF0D-199E87D4C625}" srcOrd="1" destOrd="0" parTransId="{98BD4403-11CB-49EE-9B64-7E343E6FC041}" sibTransId="{BC96AEFF-F38A-4E28-A8DD-93BB2DB7ACFE}"/>
    <dgm:cxn modelId="{E8396C8F-30FA-45AA-9C79-003127A0B3B1}" srcId="{5B60EEBD-8043-408B-B8B5-163FC9B048A4}" destId="{77B3E407-AC3D-4F5E-A6F6-B06E1F63CB1C}" srcOrd="3" destOrd="0" parTransId="{10984BEA-1CE1-402B-9BAE-C1D1DF1ECCBC}" sibTransId="{8355E0AD-AF23-446F-B687-347C1F8C196E}"/>
    <dgm:cxn modelId="{F6B6D291-1428-41B7-875C-3ED75F07ED73}" type="presOf" srcId="{302C4231-AF14-41A1-B12E-DB20B3F59B3B}" destId="{2D5163B6-90CE-488E-A368-F0F40EAD5535}" srcOrd="0" destOrd="0" presId="urn:microsoft.com/office/officeart/2016/7/layout/ChevronBlockProcess"/>
    <dgm:cxn modelId="{FDF22992-E659-4745-8946-6CB4C040DD7F}" type="presOf" srcId="{C0A80FCB-B1EF-4245-B2EE-1E74EA2DB5F7}" destId="{F59C1BDB-0404-4F12-92F9-4661346996F8}" srcOrd="0" destOrd="0" presId="urn:microsoft.com/office/officeart/2016/7/layout/ChevronBlockProcess"/>
    <dgm:cxn modelId="{79A3CD99-0E53-46D9-B463-596E5A6996DC}" srcId="{302C4231-AF14-41A1-B12E-DB20B3F59B3B}" destId="{0A68F903-F78D-4D1D-AC2D-AEB3FB3C731D}" srcOrd="1" destOrd="0" parTransId="{7259CE8D-E2A9-44AE-B434-C39D45DBADC1}" sibTransId="{6965DD87-FB93-462E-AF64-7DC01467792A}"/>
    <dgm:cxn modelId="{A0F3399F-EC7D-4AA5-9C94-9515316B97C3}" type="presOf" srcId="{90F35BAA-7F98-4507-A78C-701D3B61EC55}" destId="{212BE75C-EF4F-4804-B734-92D305857DB4}" srcOrd="0" destOrd="0" presId="urn:microsoft.com/office/officeart/2016/7/layout/ChevronBlockProcess"/>
    <dgm:cxn modelId="{E8ECA0A1-318E-4755-9D78-65CEB036C486}" type="presOf" srcId="{6E4842AA-BF18-4817-A099-534AA310EBE1}" destId="{064C7D83-64BB-4109-9C0D-575AA2AA6A4B}" srcOrd="0" destOrd="0" presId="urn:microsoft.com/office/officeart/2016/7/layout/ChevronBlockProcess"/>
    <dgm:cxn modelId="{C572A8A1-3DCF-4D9A-ADD7-35F0CA5F323F}" type="presOf" srcId="{5109EC13-2AC4-4D89-87C8-9EC6395319D7}" destId="{F59C1BDB-0404-4F12-92F9-4661346996F8}" srcOrd="0" destOrd="1" presId="urn:microsoft.com/office/officeart/2016/7/layout/ChevronBlockProcess"/>
    <dgm:cxn modelId="{DBD173A9-7970-4BCE-BBEC-27DEBB44B2AE}" type="presOf" srcId="{2B2D18E9-E40B-491A-BF4D-4D1082581EA3}" destId="{813BED76-9139-4A5B-BFC5-516E9AE09889}" srcOrd="0" destOrd="0" presId="urn:microsoft.com/office/officeart/2016/7/layout/ChevronBlockProcess"/>
    <dgm:cxn modelId="{CF3A8FA9-06E1-4403-8F59-1B8345B6E8DD}" srcId="{6E4842AA-BF18-4817-A099-534AA310EBE1}" destId="{302C4231-AF14-41A1-B12E-DB20B3F59B3B}" srcOrd="0" destOrd="0" parTransId="{5B637EF3-3515-430F-8FFE-C8BBCA51E6C9}" sibTransId="{1C031F98-121B-4BCC-82DC-DC9E0A275068}"/>
    <dgm:cxn modelId="{A610FBB7-C0A4-4ED1-B6F9-0A08F4FC3159}" srcId="{D385EE61-345F-484C-8169-E843481A1ACC}" destId="{09D6A8EA-8FE3-4166-BDAC-7E7F682CDF90}" srcOrd="0" destOrd="0" parTransId="{CA7492B4-7834-4E0D-A4C6-1331481BA161}" sibTransId="{52CB2C4F-940B-404E-8F50-1379264FDF7A}"/>
    <dgm:cxn modelId="{04D3D5BC-46EA-44B6-B225-F973E270D7CA}" type="presOf" srcId="{CEABE108-E578-4497-BC75-EA561145F631}" destId="{D57FE200-379A-4072-87BE-80D2F599C266}" srcOrd="0" destOrd="0" presId="urn:microsoft.com/office/officeart/2016/7/layout/ChevronBlockProcess"/>
    <dgm:cxn modelId="{CF37BBC6-063D-470E-8628-36F5EA08E638}" type="presOf" srcId="{AC4ECD6A-5CA7-43C8-8C92-A82D48448CE4}" destId="{4D0390B8-9E6C-44A4-831B-24FD98C5390D}" srcOrd="0" destOrd="3" presId="urn:microsoft.com/office/officeart/2016/7/layout/ChevronBlockProcess"/>
    <dgm:cxn modelId="{4E46BAC9-1F0D-482B-ADB2-045B696C2338}" srcId="{90F35BAA-7F98-4507-A78C-701D3B61EC55}" destId="{68DCEC85-CED0-4D2B-AB2A-DDFB61A07E78}" srcOrd="4" destOrd="0" parTransId="{17EA3B0E-735E-4999-9D3D-3CDD2B5B2F56}" sibTransId="{2211F7CB-DCD9-480A-B2A5-D02F1F6142FF}"/>
    <dgm:cxn modelId="{8365B3CA-96C5-424E-BE38-30555CD9B83A}" srcId="{2B2D18E9-E40B-491A-BF4D-4D1082581EA3}" destId="{4F91A0B4-74C4-4ED6-AAC3-F3E03FB82E30}" srcOrd="2" destOrd="0" parTransId="{A5E6E68A-C476-4F79-9F72-98126E362009}" sibTransId="{0C43F84D-151E-4499-BF70-6BBE0E535ED2}"/>
    <dgm:cxn modelId="{EF15E7D9-7623-4FFC-A1B9-20AA4A2CA305}" srcId="{6E4842AA-BF18-4817-A099-534AA310EBE1}" destId="{90F35BAA-7F98-4507-A78C-701D3B61EC55}" srcOrd="3" destOrd="0" parTransId="{7638AF7E-E366-4C3B-98AE-707DB0D5D650}" sibTransId="{EB5D806C-1B7A-4F99-8BCF-4A0534D84A68}"/>
    <dgm:cxn modelId="{A69927EE-34CC-459A-8F2A-5312AC1C6AE9}" srcId="{90F35BAA-7F98-4507-A78C-701D3B61EC55}" destId="{5A843843-1404-457E-BA01-15B13FD05259}" srcOrd="3" destOrd="0" parTransId="{28F917DB-B03D-48CA-BF7D-4AB6119352DF}" sibTransId="{28FF6826-432A-4A9B-8D36-FC36B97A154C}"/>
    <dgm:cxn modelId="{F35F19EF-E4F7-405B-83DE-3A63EB93CD40}" type="presOf" srcId="{5B60EEBD-8043-408B-B8B5-163FC9B048A4}" destId="{EE19FB86-8A62-4FD4-9E8B-54F8C43376C7}" srcOrd="0" destOrd="0" presId="urn:microsoft.com/office/officeart/2016/7/layout/ChevronBlockProcess"/>
    <dgm:cxn modelId="{54E796FB-DF0D-4F15-8E2E-699DD5BD303E}" srcId="{90F35BAA-7F98-4507-A78C-701D3B61EC55}" destId="{C0A80FCB-B1EF-4245-B2EE-1E74EA2DB5F7}" srcOrd="0" destOrd="0" parTransId="{6AF5BB83-6B91-467B-B9A2-EB06EBC73DBD}" sibTransId="{ABCE615A-DE24-4E19-A6DB-37CBAC76E3C4}"/>
    <dgm:cxn modelId="{7899F569-7353-40BA-ABA3-EAAC1698B989}" type="presParOf" srcId="{064C7D83-64BB-4109-9C0D-575AA2AA6A4B}" destId="{55F6CED7-430B-4D98-BF0D-3086AEAA68BB}" srcOrd="0" destOrd="0" presId="urn:microsoft.com/office/officeart/2016/7/layout/ChevronBlockProcess"/>
    <dgm:cxn modelId="{70E29463-F4CB-47DB-A478-6652DEC9A07C}" type="presParOf" srcId="{55F6CED7-430B-4D98-BF0D-3086AEAA68BB}" destId="{2D5163B6-90CE-488E-A368-F0F40EAD5535}" srcOrd="0" destOrd="0" presId="urn:microsoft.com/office/officeart/2016/7/layout/ChevronBlockProcess"/>
    <dgm:cxn modelId="{5ADB9CB3-89D6-4430-B4C2-63F3BED308F5}" type="presParOf" srcId="{55F6CED7-430B-4D98-BF0D-3086AEAA68BB}" destId="{813BED76-9139-4A5B-BFC5-516E9AE09889}" srcOrd="1" destOrd="0" presId="urn:microsoft.com/office/officeart/2016/7/layout/ChevronBlockProcess"/>
    <dgm:cxn modelId="{9E0844B4-15BC-4BC3-A860-F09BF7ADBFAB}" type="presParOf" srcId="{064C7D83-64BB-4109-9C0D-575AA2AA6A4B}" destId="{3D1C0652-C603-4C51-AC47-55C43B0C57A6}" srcOrd="1" destOrd="0" presId="urn:microsoft.com/office/officeart/2016/7/layout/ChevronBlockProcess"/>
    <dgm:cxn modelId="{25ADBAA0-90A7-4D50-B768-2538933B259E}" type="presParOf" srcId="{064C7D83-64BB-4109-9C0D-575AA2AA6A4B}" destId="{28D54F97-7517-4996-9243-D87A175B1324}" srcOrd="2" destOrd="0" presId="urn:microsoft.com/office/officeart/2016/7/layout/ChevronBlockProcess"/>
    <dgm:cxn modelId="{4E824063-5A72-44B1-B72F-85C7A4600FE8}" type="presParOf" srcId="{28D54F97-7517-4996-9243-D87A175B1324}" destId="{7B8B2453-A33D-4A4A-A237-C8D0E48D8456}" srcOrd="0" destOrd="0" presId="urn:microsoft.com/office/officeart/2016/7/layout/ChevronBlockProcess"/>
    <dgm:cxn modelId="{39D37AF6-F733-4113-9F0F-CC68E0A38F57}" type="presParOf" srcId="{28D54F97-7517-4996-9243-D87A175B1324}" destId="{4D0390B8-9E6C-44A4-831B-24FD98C5390D}" srcOrd="1" destOrd="0" presId="urn:microsoft.com/office/officeart/2016/7/layout/ChevronBlockProcess"/>
    <dgm:cxn modelId="{E16F0A11-8DE8-44FB-BCA8-5A62F970C06E}" type="presParOf" srcId="{064C7D83-64BB-4109-9C0D-575AA2AA6A4B}" destId="{19845219-5303-40B1-BE65-DDCB612747A6}" srcOrd="3" destOrd="0" presId="urn:microsoft.com/office/officeart/2016/7/layout/ChevronBlockProcess"/>
    <dgm:cxn modelId="{985C1956-4276-475A-AEF5-93AFEA73A816}" type="presParOf" srcId="{064C7D83-64BB-4109-9C0D-575AA2AA6A4B}" destId="{103D4F52-56F6-4C6D-9249-72E26EC4E4B1}" srcOrd="4" destOrd="0" presId="urn:microsoft.com/office/officeart/2016/7/layout/ChevronBlockProcess"/>
    <dgm:cxn modelId="{C6D3F446-9371-448B-88D9-14CCC324394C}" type="presParOf" srcId="{103D4F52-56F6-4C6D-9249-72E26EC4E4B1}" destId="{EE19FB86-8A62-4FD4-9E8B-54F8C43376C7}" srcOrd="0" destOrd="0" presId="urn:microsoft.com/office/officeart/2016/7/layout/ChevronBlockProcess"/>
    <dgm:cxn modelId="{0A279245-EEC1-48D3-8EA6-2E00FC5F8666}" type="presParOf" srcId="{103D4F52-56F6-4C6D-9249-72E26EC4E4B1}" destId="{D57FE200-379A-4072-87BE-80D2F599C266}" srcOrd="1" destOrd="0" presId="urn:microsoft.com/office/officeart/2016/7/layout/ChevronBlockProcess"/>
    <dgm:cxn modelId="{E8F2A564-099F-400B-B6B6-0BB328FB50E9}" type="presParOf" srcId="{064C7D83-64BB-4109-9C0D-575AA2AA6A4B}" destId="{45D6FC74-38B0-47E3-ADAB-08FF933B6A6B}" srcOrd="5" destOrd="0" presId="urn:microsoft.com/office/officeart/2016/7/layout/ChevronBlockProcess"/>
    <dgm:cxn modelId="{DECBF1B0-4810-4CE9-824B-AD68EE92676B}" type="presParOf" srcId="{064C7D83-64BB-4109-9C0D-575AA2AA6A4B}" destId="{1DC092A8-6A24-4765-82C1-A41E748BB5C2}" srcOrd="6" destOrd="0" presId="urn:microsoft.com/office/officeart/2016/7/layout/ChevronBlockProcess"/>
    <dgm:cxn modelId="{EAD2D2F4-2B26-4C69-9652-8E35E42E4C5F}" type="presParOf" srcId="{1DC092A8-6A24-4765-82C1-A41E748BB5C2}" destId="{212BE75C-EF4F-4804-B734-92D305857DB4}" srcOrd="0" destOrd="0" presId="urn:microsoft.com/office/officeart/2016/7/layout/ChevronBlockProcess"/>
    <dgm:cxn modelId="{E061A6FC-8FD8-4DD0-AEB7-80570E2B9D4A}" type="presParOf" srcId="{1DC092A8-6A24-4765-82C1-A41E748BB5C2}" destId="{F59C1BDB-0404-4F12-92F9-4661346996F8}"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163B6-90CE-488E-A368-F0F40EAD5535}">
      <dsp:nvSpPr>
        <dsp:cNvPr id="0" name=""/>
        <dsp:cNvSpPr/>
      </dsp:nvSpPr>
      <dsp:spPr>
        <a:xfrm>
          <a:off x="9921" y="361821"/>
          <a:ext cx="2180945" cy="654283"/>
        </a:xfrm>
        <a:prstGeom prst="chevron">
          <a:avLst>
            <a:gd name="adj" fmla="val 3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86" tIns="80786" rIns="80786" bIns="80786" numCol="1" spcCol="1270" anchor="ctr" anchorCtr="0">
          <a:noAutofit/>
        </a:bodyPr>
        <a:lstStyle/>
        <a:p>
          <a:pPr marL="0" lvl="0" indent="0" algn="ctr" defTabSz="533400">
            <a:lnSpc>
              <a:spcPct val="90000"/>
            </a:lnSpc>
            <a:spcBef>
              <a:spcPct val="0"/>
            </a:spcBef>
            <a:spcAft>
              <a:spcPct val="35000"/>
            </a:spcAft>
            <a:buNone/>
            <a:defRPr b="1"/>
          </a:pPr>
          <a:r>
            <a:rPr lang="en-US" sz="1200" b="1" kern="1200" dirty="0">
              <a:latin typeface="Overpass" panose="020B0604020202020204" charset="0"/>
            </a:rPr>
            <a:t>Growth</a:t>
          </a:r>
        </a:p>
      </dsp:txBody>
      <dsp:txXfrm>
        <a:off x="206206" y="361821"/>
        <a:ext cx="1788375" cy="654283"/>
      </dsp:txXfrm>
    </dsp:sp>
    <dsp:sp modelId="{813BED76-9139-4A5B-BFC5-516E9AE09889}">
      <dsp:nvSpPr>
        <dsp:cNvPr id="0" name=""/>
        <dsp:cNvSpPr/>
      </dsp:nvSpPr>
      <dsp:spPr>
        <a:xfrm>
          <a:off x="9921" y="1016104"/>
          <a:ext cx="1984660" cy="215397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832" tIns="156832" rIns="156832" bIns="313665" numCol="1" spcCol="1270" anchor="t" anchorCtr="0">
          <a:noAutofit/>
        </a:bodyPr>
        <a:lstStyle/>
        <a:p>
          <a:pPr marL="0" lvl="0" indent="0" algn="l" defTabSz="533400">
            <a:lnSpc>
              <a:spcPct val="90000"/>
            </a:lnSpc>
            <a:spcBef>
              <a:spcPct val="0"/>
            </a:spcBef>
            <a:spcAft>
              <a:spcPct val="35000"/>
            </a:spcAft>
            <a:buNone/>
          </a:pPr>
          <a:r>
            <a:rPr lang="en-US" sz="1200" kern="1200" dirty="0"/>
            <a:t>Industrial Base Growth</a:t>
          </a:r>
        </a:p>
        <a:p>
          <a:pPr marL="114300" lvl="1" indent="-114300" algn="l" defTabSz="533400">
            <a:lnSpc>
              <a:spcPct val="90000"/>
            </a:lnSpc>
            <a:spcBef>
              <a:spcPct val="0"/>
            </a:spcBef>
            <a:spcAft>
              <a:spcPct val="15000"/>
            </a:spcAft>
            <a:buChar char="•"/>
          </a:pPr>
          <a:r>
            <a:rPr lang="en-US" sz="1200" kern="1200" dirty="0"/>
            <a:t>Manufacturing </a:t>
          </a:r>
        </a:p>
        <a:p>
          <a:pPr marL="114300" lvl="1" indent="-114300" algn="l" defTabSz="533400">
            <a:lnSpc>
              <a:spcPct val="90000"/>
            </a:lnSpc>
            <a:spcBef>
              <a:spcPct val="0"/>
            </a:spcBef>
            <a:spcAft>
              <a:spcPct val="15000"/>
            </a:spcAft>
            <a:buChar char="•"/>
          </a:pPr>
          <a:r>
            <a:rPr lang="en-US" sz="1200" kern="1200" dirty="0"/>
            <a:t>Innovation</a:t>
          </a:r>
        </a:p>
        <a:p>
          <a:pPr marL="114300" lvl="1" indent="-114300" algn="l" defTabSz="533400">
            <a:lnSpc>
              <a:spcPct val="90000"/>
            </a:lnSpc>
            <a:spcBef>
              <a:spcPct val="0"/>
            </a:spcBef>
            <a:spcAft>
              <a:spcPct val="15000"/>
            </a:spcAft>
            <a:buChar char="•"/>
          </a:pPr>
          <a:r>
            <a:rPr lang="en-US" sz="1200" kern="1200" dirty="0"/>
            <a:t>Knowledge Base Services</a:t>
          </a:r>
        </a:p>
        <a:p>
          <a:pPr marL="0" lvl="0" indent="0" algn="l" defTabSz="533400">
            <a:lnSpc>
              <a:spcPct val="90000"/>
            </a:lnSpc>
            <a:spcBef>
              <a:spcPct val="0"/>
            </a:spcBef>
            <a:spcAft>
              <a:spcPct val="35000"/>
            </a:spcAft>
            <a:buNone/>
          </a:pPr>
          <a:br>
            <a:rPr lang="en-US" sz="1200" kern="1200" dirty="0"/>
          </a:br>
          <a:r>
            <a:rPr lang="en-US" sz="1200" kern="1200" dirty="0"/>
            <a:t>Strategic Partnerships </a:t>
          </a:r>
          <a:br>
            <a:rPr lang="en-US" sz="1200" kern="1200" dirty="0"/>
          </a:br>
          <a:r>
            <a:rPr lang="en-US" sz="1200" kern="1200" dirty="0"/>
            <a:t>Growth</a:t>
          </a:r>
        </a:p>
        <a:p>
          <a:pPr marL="0" lvl="0" indent="0" algn="l" defTabSz="533400">
            <a:lnSpc>
              <a:spcPct val="90000"/>
            </a:lnSpc>
            <a:spcBef>
              <a:spcPct val="0"/>
            </a:spcBef>
            <a:spcAft>
              <a:spcPct val="35000"/>
            </a:spcAft>
            <a:buNone/>
          </a:pPr>
          <a:r>
            <a:rPr lang="en-US" sz="1200" kern="1200" dirty="0"/>
            <a:t>Growth in New Entrants</a:t>
          </a:r>
        </a:p>
      </dsp:txBody>
      <dsp:txXfrm>
        <a:off x="9921" y="1016104"/>
        <a:ext cx="1984660" cy="2153972"/>
      </dsp:txXfrm>
    </dsp:sp>
    <dsp:sp modelId="{7B8B2453-A33D-4A4A-A237-C8D0E48D8456}">
      <dsp:nvSpPr>
        <dsp:cNvPr id="0" name=""/>
        <dsp:cNvSpPr/>
      </dsp:nvSpPr>
      <dsp:spPr>
        <a:xfrm>
          <a:off x="2147836" y="361821"/>
          <a:ext cx="2180945" cy="654283"/>
        </a:xfrm>
        <a:prstGeom prst="chevron">
          <a:avLst>
            <a:gd name="adj" fmla="val 3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86" tIns="80786" rIns="80786" bIns="80786" numCol="1" spcCol="1270" anchor="ctr" anchorCtr="0">
          <a:noAutofit/>
        </a:bodyPr>
        <a:lstStyle/>
        <a:p>
          <a:pPr marL="0" lvl="0" indent="0" algn="ctr" defTabSz="533400">
            <a:lnSpc>
              <a:spcPct val="90000"/>
            </a:lnSpc>
            <a:spcBef>
              <a:spcPct val="0"/>
            </a:spcBef>
            <a:spcAft>
              <a:spcPct val="35000"/>
            </a:spcAft>
            <a:buNone/>
            <a:defRPr b="1"/>
          </a:pPr>
          <a:r>
            <a:rPr lang="en-US" sz="1200" b="1" kern="1200" dirty="0"/>
            <a:t>Predictability</a:t>
          </a:r>
        </a:p>
      </dsp:txBody>
      <dsp:txXfrm>
        <a:off x="2344121" y="361821"/>
        <a:ext cx="1788375" cy="654283"/>
      </dsp:txXfrm>
    </dsp:sp>
    <dsp:sp modelId="{4D0390B8-9E6C-44A4-831B-24FD98C5390D}">
      <dsp:nvSpPr>
        <dsp:cNvPr id="0" name=""/>
        <dsp:cNvSpPr/>
      </dsp:nvSpPr>
      <dsp:spPr>
        <a:xfrm>
          <a:off x="2147836" y="1016104"/>
          <a:ext cx="1984660" cy="215397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832" tIns="156832" rIns="156832" bIns="313665"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r>
            <a:rPr lang="en-US" sz="1200" kern="1200" dirty="0"/>
            <a:t>Resources </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Requirements </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Customer Focus</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Accurate Acquisition Forecast</a:t>
          </a:r>
        </a:p>
      </dsp:txBody>
      <dsp:txXfrm>
        <a:off x="2147836" y="1016104"/>
        <a:ext cx="1984660" cy="2153972"/>
      </dsp:txXfrm>
    </dsp:sp>
    <dsp:sp modelId="{EE19FB86-8A62-4FD4-9E8B-54F8C43376C7}">
      <dsp:nvSpPr>
        <dsp:cNvPr id="0" name=""/>
        <dsp:cNvSpPr/>
      </dsp:nvSpPr>
      <dsp:spPr>
        <a:xfrm>
          <a:off x="4285751" y="361821"/>
          <a:ext cx="2180945" cy="654283"/>
        </a:xfrm>
        <a:prstGeom prst="chevron">
          <a:avLst>
            <a:gd name="adj" fmla="val 3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86" tIns="80786" rIns="80786" bIns="80786" numCol="1" spcCol="1270" anchor="ctr" anchorCtr="0">
          <a:noAutofit/>
        </a:bodyPr>
        <a:lstStyle/>
        <a:p>
          <a:pPr marL="0" lvl="0" indent="0" algn="ctr" defTabSz="533400">
            <a:lnSpc>
              <a:spcPct val="90000"/>
            </a:lnSpc>
            <a:spcBef>
              <a:spcPct val="0"/>
            </a:spcBef>
            <a:spcAft>
              <a:spcPct val="35000"/>
            </a:spcAft>
            <a:buNone/>
            <a:defRPr b="1"/>
          </a:pPr>
          <a:r>
            <a:rPr lang="en-US" sz="1200" b="1" kern="1200" dirty="0"/>
            <a:t>Synchronization</a:t>
          </a:r>
        </a:p>
      </dsp:txBody>
      <dsp:txXfrm>
        <a:off x="4482036" y="361821"/>
        <a:ext cx="1788375" cy="654283"/>
      </dsp:txXfrm>
    </dsp:sp>
    <dsp:sp modelId="{D57FE200-379A-4072-87BE-80D2F599C266}">
      <dsp:nvSpPr>
        <dsp:cNvPr id="0" name=""/>
        <dsp:cNvSpPr/>
      </dsp:nvSpPr>
      <dsp:spPr>
        <a:xfrm>
          <a:off x="4285751" y="1016104"/>
          <a:ext cx="1984660" cy="215397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832" tIns="156832" rIns="156832" bIns="313665" numCol="1" spcCol="1270" anchor="t" anchorCtr="0">
          <a:noAutofit/>
        </a:bodyPr>
        <a:lstStyle/>
        <a:p>
          <a:pPr marL="0" lvl="0" indent="0" algn="l" defTabSz="533400">
            <a:lnSpc>
              <a:spcPct val="90000"/>
            </a:lnSpc>
            <a:spcBef>
              <a:spcPct val="0"/>
            </a:spcBef>
            <a:spcAft>
              <a:spcPct val="35000"/>
            </a:spcAft>
            <a:buNone/>
          </a:pPr>
          <a:r>
            <a:rPr lang="en-US" sz="1200" kern="1200" dirty="0"/>
            <a:t>Partnerships w/ Industry</a:t>
          </a:r>
        </a:p>
        <a:p>
          <a:pPr marL="0" lvl="0" indent="0" algn="l" defTabSz="533400">
            <a:lnSpc>
              <a:spcPct val="90000"/>
            </a:lnSpc>
            <a:spcBef>
              <a:spcPct val="0"/>
            </a:spcBef>
            <a:spcAft>
              <a:spcPct val="35000"/>
            </a:spcAft>
            <a:buNone/>
          </a:pPr>
          <a:r>
            <a:rPr lang="en-US" sz="1200" kern="1200" dirty="0"/>
            <a:t>Partnerships with OpDiv &amp; StaffDiv</a:t>
          </a:r>
        </a:p>
        <a:p>
          <a:pPr marL="0" lvl="0" indent="0" algn="l" defTabSz="533400">
            <a:lnSpc>
              <a:spcPct val="90000"/>
            </a:lnSpc>
            <a:spcBef>
              <a:spcPct val="0"/>
            </a:spcBef>
            <a:spcAft>
              <a:spcPct val="35000"/>
            </a:spcAft>
            <a:buNone/>
          </a:pPr>
          <a:r>
            <a:rPr lang="en-US" sz="1200" kern="1200" dirty="0"/>
            <a:t>Industrial Base Ramp-up </a:t>
          </a:r>
        </a:p>
        <a:p>
          <a:pPr marL="0" lvl="0" indent="0" algn="l" defTabSz="533400">
            <a:lnSpc>
              <a:spcPct val="90000"/>
            </a:lnSpc>
            <a:spcBef>
              <a:spcPct val="0"/>
            </a:spcBef>
            <a:spcAft>
              <a:spcPct val="35000"/>
            </a:spcAft>
            <a:buNone/>
          </a:pPr>
          <a:r>
            <a:rPr lang="en-US" sz="1200" kern="1200" dirty="0"/>
            <a:t>Accountability </a:t>
          </a:r>
        </a:p>
      </dsp:txBody>
      <dsp:txXfrm>
        <a:off x="4285751" y="1016104"/>
        <a:ext cx="1984660" cy="2153972"/>
      </dsp:txXfrm>
    </dsp:sp>
    <dsp:sp modelId="{212BE75C-EF4F-4804-B734-92D305857DB4}">
      <dsp:nvSpPr>
        <dsp:cNvPr id="0" name=""/>
        <dsp:cNvSpPr/>
      </dsp:nvSpPr>
      <dsp:spPr>
        <a:xfrm>
          <a:off x="6423666" y="361821"/>
          <a:ext cx="2180945" cy="654283"/>
        </a:xfrm>
        <a:prstGeom prst="chevron">
          <a:avLst>
            <a:gd name="adj" fmla="val 3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86" tIns="80786" rIns="80786" bIns="80786" numCol="1" spcCol="1270" anchor="ctr" anchorCtr="0">
          <a:noAutofit/>
        </a:bodyPr>
        <a:lstStyle/>
        <a:p>
          <a:pPr marL="0" lvl="0" indent="0" algn="ctr" defTabSz="533400">
            <a:lnSpc>
              <a:spcPct val="90000"/>
            </a:lnSpc>
            <a:spcBef>
              <a:spcPct val="0"/>
            </a:spcBef>
            <a:spcAft>
              <a:spcPct val="35000"/>
            </a:spcAft>
            <a:buNone/>
            <a:defRPr b="1"/>
          </a:pPr>
          <a:r>
            <a:rPr lang="en-US" sz="1200" b="1" kern="1200" dirty="0"/>
            <a:t>Sustainability</a:t>
          </a:r>
        </a:p>
      </dsp:txBody>
      <dsp:txXfrm>
        <a:off x="6619951" y="361821"/>
        <a:ext cx="1788375" cy="654283"/>
      </dsp:txXfrm>
    </dsp:sp>
    <dsp:sp modelId="{F59C1BDB-0404-4F12-92F9-4661346996F8}">
      <dsp:nvSpPr>
        <dsp:cNvPr id="0" name=""/>
        <dsp:cNvSpPr/>
      </dsp:nvSpPr>
      <dsp:spPr>
        <a:xfrm>
          <a:off x="6423666" y="1016104"/>
          <a:ext cx="1984660" cy="2153972"/>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832" tIns="0" rIns="156832" bIns="313665" numCol="1" spcCol="1270" anchor="t" anchorCtr="0">
          <a:noAutofit/>
        </a:bodyPr>
        <a:lstStyle/>
        <a:p>
          <a:pPr marL="0" lvl="0" indent="0" algn="l" defTabSz="533400">
            <a:lnSpc>
              <a:spcPct val="90000"/>
            </a:lnSpc>
            <a:spcBef>
              <a:spcPct val="0"/>
            </a:spcBef>
            <a:spcAft>
              <a:spcPct val="35000"/>
            </a:spcAft>
            <a:buFont typeface="Wingdings" panose="05000000000000000000" pitchFamily="2" charset="2"/>
            <a:buNone/>
          </a:pPr>
          <a:br>
            <a:rPr lang="en-US" sz="1200" kern="1200" dirty="0"/>
          </a:br>
          <a:r>
            <a:rPr lang="en-US" sz="1200" kern="1200" dirty="0"/>
            <a:t>Standardized small business processes</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Retain new and current small businesses</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Continuous Education </a:t>
          </a:r>
        </a:p>
        <a:p>
          <a:pPr marL="0" lvl="0" indent="0" algn="l" defTabSz="533400">
            <a:lnSpc>
              <a:spcPct val="90000"/>
            </a:lnSpc>
            <a:spcBef>
              <a:spcPct val="0"/>
            </a:spcBef>
            <a:spcAft>
              <a:spcPct val="35000"/>
            </a:spcAft>
            <a:buFont typeface="Wingdings" panose="05000000000000000000" pitchFamily="2" charset="2"/>
            <a:buNone/>
          </a:pPr>
          <a:r>
            <a:rPr lang="en-US" sz="1200" kern="1200" dirty="0"/>
            <a:t>Meeting current needs of the Department while preserving for the future</a:t>
          </a:r>
        </a:p>
        <a:p>
          <a:pPr marL="0" lvl="0" indent="0" algn="l" defTabSz="533400">
            <a:lnSpc>
              <a:spcPct val="90000"/>
            </a:lnSpc>
            <a:spcBef>
              <a:spcPct val="0"/>
            </a:spcBef>
            <a:spcAft>
              <a:spcPct val="35000"/>
            </a:spcAft>
            <a:buNone/>
          </a:pPr>
          <a:endParaRPr lang="en-US" sz="1200" kern="1200" dirty="0"/>
        </a:p>
      </dsp:txBody>
      <dsp:txXfrm>
        <a:off x="6423666" y="1016104"/>
        <a:ext cx="1984660" cy="2153972"/>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6" tIns="93156" rIns="93156" bIns="93156"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p:notes"/>
          <p:cNvSpPr txBox="1">
            <a:spLocks noGrp="1"/>
          </p:cNvSpPr>
          <p:nvPr>
            <p:ph type="body" idx="1"/>
          </p:nvPr>
        </p:nvSpPr>
        <p:spPr>
          <a:xfrm>
            <a:off x="701040" y="4415790"/>
            <a:ext cx="5608320" cy="4183380"/>
          </a:xfrm>
          <a:prstGeom prst="rect">
            <a:avLst/>
          </a:prstGeom>
        </p:spPr>
        <p:txBody>
          <a:bodyPr spcFirstLastPara="1" wrap="square" lIns="93156" tIns="93156" rIns="93156" bIns="93156"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4450" y="2571750"/>
            <a:ext cx="9308100" cy="258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03225" y="2571750"/>
            <a:ext cx="8940900" cy="2481600"/>
            <a:chOff x="103225" y="2571750"/>
            <a:chExt cx="8940900" cy="2481600"/>
          </a:xfrm>
        </p:grpSpPr>
        <p:cxnSp>
          <p:nvCxnSpPr>
            <p:cNvPr id="12" name="Google Shape;12;p2"/>
            <p:cNvCxnSpPr/>
            <p:nvPr/>
          </p:nvCxnSpPr>
          <p:spPr>
            <a:xfrm>
              <a:off x="1032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3" name="Google Shape;13;p2"/>
            <p:cNvCxnSpPr/>
            <p:nvPr/>
          </p:nvCxnSpPr>
          <p:spPr>
            <a:xfrm>
              <a:off x="90441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a:off x="103225" y="5053350"/>
              <a:ext cx="8940900" cy="0"/>
            </a:xfrm>
            <a:prstGeom prst="straightConnector1">
              <a:avLst/>
            </a:prstGeom>
            <a:noFill/>
            <a:ln w="19050" cap="flat" cmpd="sng">
              <a:solidFill>
                <a:schemeClr val="lt1"/>
              </a:solidFill>
              <a:prstDash val="solid"/>
              <a:round/>
              <a:headEnd type="none" w="med" len="med"/>
              <a:tailEnd type="none" w="med" len="med"/>
            </a:ln>
          </p:spPr>
        </p:cxnSp>
      </p:grpSp>
      <p:sp>
        <p:nvSpPr>
          <p:cNvPr id="15" name="Google Shape;15;p2"/>
          <p:cNvSpPr txBox="1"/>
          <p:nvPr/>
        </p:nvSpPr>
        <p:spPr>
          <a:xfrm>
            <a:off x="4697175" y="1320225"/>
            <a:ext cx="3616800" cy="1782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6000">
              <a:latin typeface="Fira Sans Extra Condensed Medium"/>
              <a:ea typeface="Fira Sans Extra Condensed Medium"/>
              <a:cs typeface="Fira Sans Extra Condensed Medium"/>
              <a:sym typeface="Fira Sans Extra Condensed Medium"/>
            </a:endParaRPr>
          </a:p>
        </p:txBody>
      </p:sp>
      <p:sp>
        <p:nvSpPr>
          <p:cNvPr id="16" name="Google Shape;16;p2"/>
          <p:cNvSpPr txBox="1"/>
          <p:nvPr/>
        </p:nvSpPr>
        <p:spPr>
          <a:xfrm>
            <a:off x="5911825" y="2977800"/>
            <a:ext cx="2402100" cy="717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1200">
              <a:latin typeface="Roboto Slab Light"/>
              <a:ea typeface="Roboto Slab Light"/>
              <a:cs typeface="Roboto Slab Light"/>
              <a:sym typeface="Roboto Slab Light"/>
            </a:endParaRPr>
          </a:p>
        </p:txBody>
      </p:sp>
      <p:sp>
        <p:nvSpPr>
          <p:cNvPr id="17" name="Google Shape;17;p2"/>
          <p:cNvSpPr txBox="1">
            <a:spLocks noGrp="1"/>
          </p:cNvSpPr>
          <p:nvPr>
            <p:ph type="ctrTitle"/>
          </p:nvPr>
        </p:nvSpPr>
        <p:spPr>
          <a:xfrm>
            <a:off x="2194775" y="1457250"/>
            <a:ext cx="4754400" cy="222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8" name="Google Shape;18;p2"/>
          <p:cNvSpPr txBox="1">
            <a:spLocks noGrp="1"/>
          </p:cNvSpPr>
          <p:nvPr>
            <p:ph type="subTitle" idx="1"/>
          </p:nvPr>
        </p:nvSpPr>
        <p:spPr>
          <a:xfrm>
            <a:off x="2364775" y="3681600"/>
            <a:ext cx="4417800" cy="36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ubTitle" idx="1"/>
          </p:nvPr>
        </p:nvSpPr>
        <p:spPr>
          <a:xfrm>
            <a:off x="621575" y="1228437"/>
            <a:ext cx="7878300" cy="3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a:p>
        </p:txBody>
      </p:sp>
      <p:sp>
        <p:nvSpPr>
          <p:cNvPr id="29" name="Google Shape;29;p4"/>
          <p:cNvSpPr txBox="1">
            <a:spLocks noGrp="1"/>
          </p:cNvSpPr>
          <p:nvPr>
            <p:ph type="title"/>
          </p:nvPr>
        </p:nvSpPr>
        <p:spPr>
          <a:xfrm>
            <a:off x="625300" y="315813"/>
            <a:ext cx="7704000" cy="707700"/>
          </a:xfrm>
          <a:prstGeom prst="rect">
            <a:avLst/>
          </a:prstGeom>
        </p:spPr>
        <p:txBody>
          <a:bodyPr spcFirstLastPara="1" wrap="square" lIns="91425" tIns="91425" rIns="91425" bIns="91425" anchor="t" anchorCtr="0">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3">
  <p:cSld name="TITLE_ONLY_5">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699000" y="428125"/>
            <a:ext cx="7746000" cy="63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3"/>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_1_1_1_1">
    <p:bg>
      <p:bgPr>
        <a:solidFill>
          <a:schemeClr val="dk1"/>
        </a:solidFill>
        <a:effectLst/>
      </p:bgPr>
    </p:bg>
    <p:spTree>
      <p:nvGrpSpPr>
        <p:cNvPr id="1" name="Shape 439"/>
        <p:cNvGrpSpPr/>
        <p:nvPr/>
      </p:nvGrpSpPr>
      <p:grpSpPr>
        <a:xfrm>
          <a:off x="0" y="0"/>
          <a:ext cx="0" cy="0"/>
          <a:chOff x="0" y="0"/>
          <a:chExt cx="0" cy="0"/>
        </a:xfrm>
      </p:grpSpPr>
      <p:sp>
        <p:nvSpPr>
          <p:cNvPr id="440" name="Google Shape;440;p60"/>
          <p:cNvSpPr/>
          <p:nvPr/>
        </p:nvSpPr>
        <p:spPr>
          <a:xfrm>
            <a:off x="101550" y="106200"/>
            <a:ext cx="8940900" cy="4931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CUSTOM_2_2_1_1">
    <p:spTree>
      <p:nvGrpSpPr>
        <p:cNvPr id="1" name="Shape 441"/>
        <p:cNvGrpSpPr/>
        <p:nvPr/>
      </p:nvGrpSpPr>
      <p:grpSpPr>
        <a:xfrm>
          <a:off x="0" y="0"/>
          <a:ext cx="0" cy="0"/>
          <a:chOff x="0" y="0"/>
          <a:chExt cx="0" cy="0"/>
        </a:xfrm>
      </p:grpSpPr>
      <p:sp>
        <p:nvSpPr>
          <p:cNvPr id="442" name="Google Shape;442;p61"/>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1"/>
          <p:cNvSpPr txBox="1">
            <a:spLocks noGrp="1"/>
          </p:cNvSpPr>
          <p:nvPr>
            <p:ph type="subTitle" idx="1"/>
          </p:nvPr>
        </p:nvSpPr>
        <p:spPr>
          <a:xfrm>
            <a:off x="2844037" y="173833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4" name="Google Shape;444;p61"/>
          <p:cNvSpPr txBox="1">
            <a:spLocks noGrp="1"/>
          </p:cNvSpPr>
          <p:nvPr>
            <p:ph type="subTitle" idx="2"/>
          </p:nvPr>
        </p:nvSpPr>
        <p:spPr>
          <a:xfrm>
            <a:off x="766875" y="2110195"/>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5" name="Google Shape;445;p61"/>
          <p:cNvSpPr txBox="1">
            <a:spLocks noGrp="1"/>
          </p:cNvSpPr>
          <p:nvPr>
            <p:ph type="subTitle" idx="3"/>
          </p:nvPr>
        </p:nvSpPr>
        <p:spPr>
          <a:xfrm>
            <a:off x="766887" y="1738347"/>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6" name="Google Shape;446;p61"/>
          <p:cNvSpPr txBox="1">
            <a:spLocks noGrp="1"/>
          </p:cNvSpPr>
          <p:nvPr>
            <p:ph type="subTitle" idx="4"/>
          </p:nvPr>
        </p:nvSpPr>
        <p:spPr>
          <a:xfrm>
            <a:off x="2844025" y="2109968"/>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7" name="Google Shape;447;p61"/>
          <p:cNvSpPr txBox="1">
            <a:spLocks noGrp="1"/>
          </p:cNvSpPr>
          <p:nvPr>
            <p:ph type="subTitle" idx="5"/>
          </p:nvPr>
        </p:nvSpPr>
        <p:spPr>
          <a:xfrm>
            <a:off x="4919363" y="173834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8" name="Google Shape;448;p61"/>
          <p:cNvSpPr txBox="1">
            <a:spLocks noGrp="1"/>
          </p:cNvSpPr>
          <p:nvPr>
            <p:ph type="subTitle" idx="6"/>
          </p:nvPr>
        </p:nvSpPr>
        <p:spPr>
          <a:xfrm>
            <a:off x="6996513" y="2107626"/>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9" name="Google Shape;449;p61"/>
          <p:cNvSpPr txBox="1">
            <a:spLocks noGrp="1"/>
          </p:cNvSpPr>
          <p:nvPr>
            <p:ph type="subTitle" idx="7"/>
          </p:nvPr>
        </p:nvSpPr>
        <p:spPr>
          <a:xfrm>
            <a:off x="6996513" y="173833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50" name="Google Shape;450;p61"/>
          <p:cNvSpPr txBox="1">
            <a:spLocks noGrp="1"/>
          </p:cNvSpPr>
          <p:nvPr>
            <p:ph type="subTitle" idx="8"/>
          </p:nvPr>
        </p:nvSpPr>
        <p:spPr>
          <a:xfrm>
            <a:off x="4919363" y="2109457"/>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300"/>
              <a:buFont typeface="Bebas Neue"/>
              <a:buNone/>
              <a:defRPr sz="4300" b="1">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marL="914400" lvl="1"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9" r:id="rId4"/>
    <p:sldLayoutId id="2147483706" r:id="rId5"/>
    <p:sldLayoutId id="2147483707" r:id="rId6"/>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hyperlink" Target="mailto:Wayne.Berry@hhs.gov" TargetMode="External"/><Relationship Id="rId3" Type="http://schemas.openxmlformats.org/officeDocument/2006/relationships/hyperlink" Target="mailto:Natasha.Boyce@hhs.gov" TargetMode="External"/><Relationship Id="rId7" Type="http://schemas.openxmlformats.org/officeDocument/2006/relationships/hyperlink" Target="mailto:Christine.Haber@hhs.gov" TargetMode="External"/><Relationship Id="rId12" Type="http://schemas.openxmlformats.org/officeDocument/2006/relationships/hyperlink" Target="mailto:Cynthia.Anderson@hhs.gov" TargetMode="External"/><Relationship Id="rId2" Type="http://schemas.openxmlformats.org/officeDocument/2006/relationships/hyperlink" Target="mailto:Anita.Allen1@cms.hhs.gov" TargetMode="External"/><Relationship Id="rId1" Type="http://schemas.openxmlformats.org/officeDocument/2006/relationships/slideLayout" Target="../slideLayouts/slideLayout2.xml"/><Relationship Id="rId6" Type="http://schemas.openxmlformats.org/officeDocument/2006/relationships/hyperlink" Target="mailto:Amy.Ulisse@hhs.gov" TargetMode="External"/><Relationship Id="rId11" Type="http://schemas.openxmlformats.org/officeDocument/2006/relationships/hyperlink" Target="mailto:Gwendolyn.Miles@hhs.gov" TargetMode="External"/><Relationship Id="rId5" Type="http://schemas.openxmlformats.org/officeDocument/2006/relationships/hyperlink" Target="mailto:Jonathan.Ferguson@hhs.gov" TargetMode="External"/><Relationship Id="rId10" Type="http://schemas.openxmlformats.org/officeDocument/2006/relationships/hyperlink" Target="mailto:Joshua.Blow@hhs.gov" TargetMode="External"/><Relationship Id="rId4" Type="http://schemas.openxmlformats.org/officeDocument/2006/relationships/hyperlink" Target="mailto:Melanie.Carter@hhs.gov" TargetMode="External"/><Relationship Id="rId9" Type="http://schemas.openxmlformats.org/officeDocument/2006/relationships/hyperlink" Target="mailto:Demetrius.Kittrell@hh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4"/>
          <p:cNvSpPr txBox="1">
            <a:spLocks noGrp="1"/>
          </p:cNvSpPr>
          <p:nvPr>
            <p:ph type="subTitle" idx="1"/>
          </p:nvPr>
        </p:nvSpPr>
        <p:spPr>
          <a:xfrm>
            <a:off x="1358334" y="4504731"/>
            <a:ext cx="6262228" cy="36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t>Shannon Jackson, Executive Director</a:t>
            </a:r>
            <a:br>
              <a:rPr lang="en" sz="1400" dirty="0"/>
            </a:br>
            <a:r>
              <a:rPr lang="en" sz="1400" dirty="0"/>
              <a:t>HHS Office of Small and Disadvantaged Business Utilization (OSDBU) </a:t>
            </a:r>
            <a:endParaRPr sz="1400" dirty="0"/>
          </a:p>
        </p:txBody>
      </p:sp>
      <p:sp>
        <p:nvSpPr>
          <p:cNvPr id="460" name="Google Shape;460;p64"/>
          <p:cNvSpPr txBox="1">
            <a:spLocks noGrp="1"/>
          </p:cNvSpPr>
          <p:nvPr>
            <p:ph type="ctrTitle"/>
          </p:nvPr>
        </p:nvSpPr>
        <p:spPr>
          <a:xfrm>
            <a:off x="135508" y="2112944"/>
            <a:ext cx="8707879" cy="2229000"/>
          </a:xfrm>
          <a:prstGeom prst="rect">
            <a:avLst/>
          </a:prstGeom>
        </p:spPr>
        <p:txBody>
          <a:bodyPr spcFirstLastPara="1" wrap="square" lIns="91425" tIns="91425" rIns="91425" bIns="91425" anchor="ctr" anchorCtr="0">
            <a:noAutofit/>
          </a:bodyPr>
          <a:lstStyle/>
          <a:p>
            <a:pPr lvl="0"/>
            <a:r>
              <a:rPr lang="en-US" sz="6500" dirty="0"/>
              <a:t>HHS OSDBU Updates</a:t>
            </a:r>
            <a:br>
              <a:rPr lang="en-US" dirty="0"/>
            </a:br>
            <a:r>
              <a:rPr lang="en-US" sz="4400" dirty="0">
                <a:solidFill>
                  <a:schemeClr val="bg2"/>
                </a:solidFill>
              </a:rPr>
              <a:t>Montgomery county Chamber of commerce HHS Opportunities</a:t>
            </a:r>
            <a:br>
              <a:rPr lang="en-US" sz="4400" dirty="0">
                <a:solidFill>
                  <a:schemeClr val="bg2"/>
                </a:solidFill>
              </a:rPr>
            </a:br>
            <a:r>
              <a:rPr lang="en-US" sz="3000" dirty="0">
                <a:solidFill>
                  <a:schemeClr val="bg2"/>
                </a:solidFill>
              </a:rPr>
              <a:t>April 18, 2024 </a:t>
            </a:r>
            <a:br>
              <a:rPr lang="en-US" sz="5500" dirty="0">
                <a:solidFill>
                  <a:schemeClr val="bg2"/>
                </a:solidFill>
              </a:rPr>
            </a:br>
            <a:endParaRPr sz="2000" b="0" dirty="0">
              <a:solidFill>
                <a:schemeClr val="bg2"/>
              </a:solidFill>
            </a:endParaRPr>
          </a:p>
        </p:txBody>
      </p:sp>
      <p:pic>
        <p:nvPicPr>
          <p:cNvPr id="3" name="Picture 2" descr="Text&#10;&#10;Description automatically generated">
            <a:extLst>
              <a:ext uri="{FF2B5EF4-FFF2-40B4-BE49-F238E27FC236}">
                <a16:creationId xmlns:a16="http://schemas.microsoft.com/office/drawing/2014/main" id="{4715CDD7-A89E-4092-E479-B1472302291B}"/>
              </a:ext>
            </a:extLst>
          </p:cNvPr>
          <p:cNvPicPr>
            <a:picLocks noChangeAspect="1"/>
          </p:cNvPicPr>
          <p:nvPr/>
        </p:nvPicPr>
        <p:blipFill>
          <a:blip r:embed="rId3">
            <a:duotone>
              <a:schemeClr val="accent1">
                <a:shade val="45000"/>
                <a:satMod val="135000"/>
              </a:schemeClr>
              <a:prstClr val="white"/>
            </a:duotone>
          </a:blip>
          <a:stretch>
            <a:fillRect/>
          </a:stretch>
        </p:blipFill>
        <p:spPr>
          <a:xfrm>
            <a:off x="6247119" y="269469"/>
            <a:ext cx="2520363" cy="667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1377711-CE3C-108F-93A3-55C7ED772C91}"/>
              </a:ext>
            </a:extLst>
          </p:cNvPr>
          <p:cNvSpPr>
            <a:spLocks noGrp="1"/>
          </p:cNvSpPr>
          <p:nvPr>
            <p:ph type="subTitle" idx="1"/>
          </p:nvPr>
        </p:nvSpPr>
        <p:spPr>
          <a:xfrm>
            <a:off x="632850" y="1172487"/>
            <a:ext cx="7878300" cy="3655200"/>
          </a:xfrm>
        </p:spPr>
        <p:txBody>
          <a:bodyPr/>
          <a:lstStyle/>
          <a:p>
            <a:pPr>
              <a:buFont typeface="Arial" panose="020B0604020202020204" pitchFamily="34" charset="0"/>
              <a:buChar char="•"/>
            </a:pPr>
            <a:r>
              <a:rPr lang="en-US" sz="1400" dirty="0">
                <a:latin typeface="Overpass" panose="020B0604020202020204" charset="0"/>
              </a:rPr>
              <a:t>Quarterly </a:t>
            </a:r>
            <a:r>
              <a:rPr lang="en-US" sz="1400" b="1" dirty="0">
                <a:latin typeface="Overpass" panose="020B0604020202020204" charset="0"/>
              </a:rPr>
              <a:t>G</a:t>
            </a:r>
            <a:r>
              <a:rPr lang="en-US" sz="1400" dirty="0">
                <a:latin typeface="Overpass" panose="020B0604020202020204" charset="0"/>
              </a:rPr>
              <a:t>et </a:t>
            </a:r>
            <a:r>
              <a:rPr lang="en-US" sz="1400" b="1" dirty="0">
                <a:latin typeface="Overpass" panose="020B0604020202020204" charset="0"/>
              </a:rPr>
              <a:t>R</a:t>
            </a:r>
            <a:r>
              <a:rPr lang="en-US" sz="1400" dirty="0">
                <a:latin typeface="Overpass" panose="020B0604020202020204" charset="0"/>
              </a:rPr>
              <a:t>eady for Procurement </a:t>
            </a:r>
            <a:r>
              <a:rPr lang="en-US" sz="1400" b="1" dirty="0">
                <a:latin typeface="Overpass" panose="020B0604020202020204" charset="0"/>
              </a:rPr>
              <a:t>O</a:t>
            </a:r>
            <a:r>
              <a:rPr lang="en-US" sz="1400" dirty="0">
                <a:latin typeface="Overpass" panose="020B0604020202020204" charset="0"/>
              </a:rPr>
              <a:t>pportunities </a:t>
            </a:r>
            <a:r>
              <a:rPr lang="en-US" sz="1400" b="1" dirty="0">
                <a:latin typeface="Overpass" panose="020B0604020202020204" charset="0"/>
              </a:rPr>
              <a:t>W</a:t>
            </a:r>
            <a:r>
              <a:rPr lang="en-US" sz="1400" dirty="0">
                <a:latin typeface="Overpass" panose="020B0604020202020204" charset="0"/>
              </a:rPr>
              <a:t>ith (G.R.O.W) HHS</a:t>
            </a:r>
          </a:p>
          <a:p>
            <a:pPr lvl="1">
              <a:buFont typeface="Arial" panose="020B0604020202020204" pitchFamily="34" charset="0"/>
              <a:buChar char="•"/>
            </a:pPr>
            <a:r>
              <a:rPr lang="en-US" sz="1400" dirty="0">
                <a:latin typeface="Overpass" panose="020B0604020202020204" charset="0"/>
              </a:rPr>
              <a:t>Specifically targeting new entrant small businesses</a:t>
            </a:r>
          </a:p>
          <a:p>
            <a:pPr lvl="1">
              <a:buFont typeface="Arial" panose="020B0604020202020204" pitchFamily="34" charset="0"/>
              <a:buChar char="•"/>
            </a:pPr>
            <a:r>
              <a:rPr lang="en-US" sz="1400" dirty="0">
                <a:latin typeface="Overpass" panose="020B0604020202020204" charset="0"/>
              </a:rPr>
              <a:t>Next one in June </a:t>
            </a:r>
            <a:r>
              <a:rPr lang="en-US" i="1" dirty="0">
                <a:latin typeface="Overpass" panose="020B0604020202020204" charset="0"/>
              </a:rPr>
              <a:t>(Specific Date To Be Determined)</a:t>
            </a:r>
            <a:br>
              <a:rPr lang="en-US" sz="1400" dirty="0">
                <a:latin typeface="Overpass" panose="020B0604020202020204" charset="0"/>
              </a:rPr>
            </a:br>
            <a:endParaRPr lang="en-US" sz="1400" dirty="0">
              <a:latin typeface="Overpass" panose="020B0604020202020204" charset="0"/>
            </a:endParaRPr>
          </a:p>
          <a:p>
            <a:pPr>
              <a:buFont typeface="Arial" panose="020B0604020202020204" pitchFamily="34" charset="0"/>
              <a:buChar char="•"/>
            </a:pPr>
            <a:r>
              <a:rPr lang="en-US" sz="1400" dirty="0" err="1">
                <a:latin typeface="Overpass" panose="020B0604020202020204" charset="0"/>
              </a:rPr>
              <a:t>OpDiv</a:t>
            </a:r>
            <a:r>
              <a:rPr lang="en-US" sz="1400" dirty="0">
                <a:latin typeface="Overpass" panose="020B0604020202020204" charset="0"/>
              </a:rPr>
              <a:t> Specific Industry Day Events </a:t>
            </a:r>
            <a:br>
              <a:rPr lang="en-US" sz="1400" dirty="0">
                <a:latin typeface="Overpass" panose="020B0604020202020204" charset="0"/>
              </a:rPr>
            </a:br>
            <a:endParaRPr lang="en-US" sz="1400" dirty="0">
              <a:latin typeface="Overpass" panose="020B0604020202020204" charset="0"/>
            </a:endParaRPr>
          </a:p>
          <a:p>
            <a:pPr lvl="1">
              <a:buFont typeface="Arial" panose="020B0604020202020204" pitchFamily="34" charset="0"/>
              <a:buChar char="•"/>
            </a:pPr>
            <a:r>
              <a:rPr lang="en-US" sz="1400" b="1" u="sng" dirty="0">
                <a:latin typeface="Overpass" panose="020B0604020202020204" charset="0"/>
              </a:rPr>
              <a:t>April 24, 2024: </a:t>
            </a:r>
            <a:r>
              <a:rPr lang="en-US" sz="1400" dirty="0">
                <a:latin typeface="Overpass" panose="020B0604020202020204" charset="0"/>
              </a:rPr>
              <a:t>NIH and ARPA-H HBCU Enhancing Diversity and Inclusivity Conference (Bethesda, MD) - </a:t>
            </a:r>
            <a:r>
              <a:rPr lang="en-US" i="1" dirty="0">
                <a:latin typeface="Overpass" panose="020B0604020202020204" charset="0"/>
              </a:rPr>
              <a:t>Registration Open!</a:t>
            </a:r>
          </a:p>
          <a:p>
            <a:pPr lvl="1">
              <a:buFont typeface="Arial" panose="020B0604020202020204" pitchFamily="34" charset="0"/>
              <a:buChar char="•"/>
            </a:pPr>
            <a:r>
              <a:rPr lang="en-US" sz="1400" b="1" u="sng" dirty="0">
                <a:latin typeface="Overpass" panose="020B0604020202020204" charset="0"/>
              </a:rPr>
              <a:t>May 15-16, 2024: </a:t>
            </a:r>
            <a:r>
              <a:rPr lang="en-US" sz="1400" dirty="0">
                <a:latin typeface="Overpass" panose="020B0604020202020204" charset="0"/>
              </a:rPr>
              <a:t>HHS and Department of Interior Buy Indian Small Business Industry Day (Phoenix, AZ) – </a:t>
            </a:r>
            <a:r>
              <a:rPr lang="en-US" i="1" dirty="0">
                <a:latin typeface="Overpass" panose="020B0604020202020204" charset="0"/>
              </a:rPr>
              <a:t>Registration Open!</a:t>
            </a:r>
          </a:p>
          <a:p>
            <a:pPr lvl="1">
              <a:buFont typeface="Arial" panose="020B0604020202020204" pitchFamily="34" charset="0"/>
              <a:buChar char="•"/>
            </a:pPr>
            <a:r>
              <a:rPr lang="en-US" sz="1400" b="1" u="sng" dirty="0">
                <a:solidFill>
                  <a:schemeClr val="tx1"/>
                </a:solidFill>
                <a:latin typeface="Overpass" panose="020B0604020202020204" charset="0"/>
              </a:rPr>
              <a:t>May 6 – 10, 2024: </a:t>
            </a:r>
            <a:r>
              <a:rPr lang="en-US" sz="1400" dirty="0">
                <a:solidFill>
                  <a:schemeClr val="tx1"/>
                </a:solidFill>
                <a:latin typeface="Overpass" panose="020B0604020202020204" charset="0"/>
              </a:rPr>
              <a:t>Administration for Children and Families (ACF) Advanced Planning to Briefing to Industry (Bethesda, MD) – </a:t>
            </a:r>
            <a:r>
              <a:rPr lang="en-US" i="1" dirty="0">
                <a:solidFill>
                  <a:schemeClr val="tx1"/>
                </a:solidFill>
                <a:latin typeface="Overpass" panose="020B0604020202020204" charset="0"/>
              </a:rPr>
              <a:t>Registration Open!</a:t>
            </a:r>
          </a:p>
          <a:p>
            <a:pPr lvl="1">
              <a:buFont typeface="Arial" panose="020B0604020202020204" pitchFamily="34" charset="0"/>
              <a:buChar char="•"/>
            </a:pPr>
            <a:r>
              <a:rPr lang="en-US" sz="1400" b="1" u="sng" dirty="0">
                <a:solidFill>
                  <a:schemeClr val="tx1"/>
                </a:solidFill>
                <a:latin typeface="Overpass" panose="020B0604020202020204" charset="0"/>
              </a:rPr>
              <a:t>May 29, 2024: </a:t>
            </a:r>
            <a:r>
              <a:rPr lang="en-US" sz="1400" dirty="0">
                <a:solidFill>
                  <a:schemeClr val="tx1"/>
                </a:solidFill>
                <a:latin typeface="Overpass" panose="020B0604020202020204" charset="0"/>
              </a:rPr>
              <a:t>Food and Drug Administration (FDA) Women-Owned Small Business Industry Day</a:t>
            </a:r>
            <a:br>
              <a:rPr lang="en-US" sz="1400" dirty="0">
                <a:solidFill>
                  <a:srgbClr val="313131"/>
                </a:solidFill>
                <a:latin typeface="Overpass" panose="020B0604020202020204" charset="0"/>
              </a:rPr>
            </a:br>
            <a:endParaRPr lang="en-US" sz="1400" dirty="0">
              <a:solidFill>
                <a:srgbClr val="313131"/>
              </a:solidFill>
              <a:latin typeface="Overpass" panose="020B0604020202020204" charset="0"/>
            </a:endParaRPr>
          </a:p>
          <a:p>
            <a:pPr>
              <a:buFont typeface="Arial" panose="020B0604020202020204" pitchFamily="34" charset="0"/>
              <a:buChar char="•"/>
            </a:pPr>
            <a:r>
              <a:rPr lang="en-US" sz="1400" dirty="0">
                <a:solidFill>
                  <a:schemeClr val="tx1"/>
                </a:solidFill>
                <a:latin typeface="Overpass" panose="020B0604020202020204" charset="0"/>
              </a:rPr>
              <a:t>HHS-wide Industry Day in FY25</a:t>
            </a:r>
          </a:p>
          <a:p>
            <a:endParaRPr lang="en-US" dirty="0"/>
          </a:p>
        </p:txBody>
      </p:sp>
      <p:sp>
        <p:nvSpPr>
          <p:cNvPr id="3" name="Title 2">
            <a:extLst>
              <a:ext uri="{FF2B5EF4-FFF2-40B4-BE49-F238E27FC236}">
                <a16:creationId xmlns:a16="http://schemas.microsoft.com/office/drawing/2014/main" id="{0470D0A0-64C5-8ACF-8923-65D943B97E8F}"/>
              </a:ext>
            </a:extLst>
          </p:cNvPr>
          <p:cNvSpPr>
            <a:spLocks noGrp="1"/>
          </p:cNvSpPr>
          <p:nvPr>
            <p:ph type="title"/>
          </p:nvPr>
        </p:nvSpPr>
        <p:spPr/>
        <p:txBody>
          <a:bodyPr/>
          <a:lstStyle/>
          <a:p>
            <a:pPr algn="ctr"/>
            <a:r>
              <a:rPr lang="en-US" b="1" dirty="0"/>
              <a:t>*New* Vendor Engagement Events </a:t>
            </a:r>
            <a:endParaRPr lang="en-US" dirty="0"/>
          </a:p>
        </p:txBody>
      </p:sp>
    </p:spTree>
    <p:extLst>
      <p:ext uri="{BB962C8B-B14F-4D97-AF65-F5344CB8AC3E}">
        <p14:creationId xmlns:p14="http://schemas.microsoft.com/office/powerpoint/2010/main" val="277733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DCBF-2754-8527-74E1-0F2D720F3109}"/>
              </a:ext>
            </a:extLst>
          </p:cNvPr>
          <p:cNvSpPr>
            <a:spLocks noGrp="1"/>
          </p:cNvSpPr>
          <p:nvPr>
            <p:ph type="title"/>
          </p:nvPr>
        </p:nvSpPr>
        <p:spPr>
          <a:xfrm>
            <a:off x="87085" y="493439"/>
            <a:ext cx="8611914" cy="632100"/>
          </a:xfrm>
        </p:spPr>
        <p:txBody>
          <a:bodyPr/>
          <a:lstStyle/>
          <a:p>
            <a:r>
              <a:rPr lang="en-US" sz="4000" b="1" dirty="0"/>
              <a:t>New Small Business Customer Experience (SBCX) </a:t>
            </a:r>
            <a:br>
              <a:rPr lang="en-US" sz="4000" b="1" dirty="0"/>
            </a:br>
            <a:r>
              <a:rPr lang="en-US" sz="4000" b="1" dirty="0"/>
              <a:t>Teaming Partner Portal</a:t>
            </a:r>
            <a:endParaRPr lang="en-US" sz="4000" dirty="0"/>
          </a:p>
        </p:txBody>
      </p:sp>
      <p:sp>
        <p:nvSpPr>
          <p:cNvPr id="5" name="TextBox 4">
            <a:extLst>
              <a:ext uri="{FF2B5EF4-FFF2-40B4-BE49-F238E27FC236}">
                <a16:creationId xmlns:a16="http://schemas.microsoft.com/office/drawing/2014/main" id="{C87CCC81-0879-67D4-03DE-470020E803E9}"/>
              </a:ext>
            </a:extLst>
          </p:cNvPr>
          <p:cNvSpPr txBox="1"/>
          <p:nvPr/>
        </p:nvSpPr>
        <p:spPr>
          <a:xfrm>
            <a:off x="139806" y="1542542"/>
            <a:ext cx="3604879" cy="830997"/>
          </a:xfrm>
          <a:prstGeom prst="rect">
            <a:avLst/>
          </a:prstGeom>
          <a:noFill/>
        </p:spPr>
        <p:txBody>
          <a:bodyPr wrap="square">
            <a:spAutoFit/>
          </a:bodyPr>
          <a:lstStyle/>
          <a:p>
            <a:pPr algn="ctr"/>
            <a:r>
              <a:rPr lang="en-US" sz="1600" dirty="0">
                <a:solidFill>
                  <a:schemeClr val="tx1"/>
                </a:solidFill>
                <a:latin typeface="Overpass" panose="020B0604020202020204" charset="0"/>
              </a:rPr>
              <a:t>D</a:t>
            </a:r>
            <a:r>
              <a:rPr lang="en-US" sz="1600" b="0" dirty="0">
                <a:solidFill>
                  <a:schemeClr val="tx1"/>
                </a:solidFill>
                <a:effectLst/>
                <a:latin typeface="Overpass" panose="020B0604020202020204" charset="0"/>
              </a:rPr>
              <a:t>esigned to further facilitate collaboration and partnership opportunities for small businesses</a:t>
            </a:r>
            <a:r>
              <a:rPr lang="en-US" b="0" dirty="0">
                <a:solidFill>
                  <a:schemeClr val="tx1"/>
                </a:solidFill>
                <a:effectLst/>
                <a:latin typeface="Overpass" panose="020B0604020202020204" charset="0"/>
              </a:rPr>
              <a:t>.</a:t>
            </a:r>
            <a:endParaRPr lang="en-US" dirty="0">
              <a:solidFill>
                <a:schemeClr val="tx1"/>
              </a:solidFill>
              <a:latin typeface="Overpass" panose="020B0604020202020204" charset="0"/>
            </a:endParaRPr>
          </a:p>
        </p:txBody>
      </p:sp>
      <p:sp>
        <p:nvSpPr>
          <p:cNvPr id="6" name="TextBox 5">
            <a:extLst>
              <a:ext uri="{FF2B5EF4-FFF2-40B4-BE49-F238E27FC236}">
                <a16:creationId xmlns:a16="http://schemas.microsoft.com/office/drawing/2014/main" id="{2124ECA6-BB0C-241D-A19C-510001E7A5C1}"/>
              </a:ext>
            </a:extLst>
          </p:cNvPr>
          <p:cNvSpPr txBox="1"/>
          <p:nvPr/>
        </p:nvSpPr>
        <p:spPr>
          <a:xfrm>
            <a:off x="3875313" y="1404921"/>
            <a:ext cx="4969009" cy="3323987"/>
          </a:xfrm>
          <a:prstGeom prst="rect">
            <a:avLst/>
          </a:prstGeom>
          <a:solidFill>
            <a:schemeClr val="tx1"/>
          </a:solidFill>
        </p:spPr>
        <p:txBody>
          <a:bodyPr wrap="square">
            <a:spAutoFit/>
          </a:bodyPr>
          <a:lstStyle/>
          <a:p>
            <a:r>
              <a:rPr lang="en-US" dirty="0">
                <a:solidFill>
                  <a:schemeClr val="bg1"/>
                </a:solidFill>
                <a:latin typeface="Overpass" panose="020B0604020202020204" charset="0"/>
              </a:rPr>
              <a:t>The SBCX Teaming Partner Portal feature offers:</a:t>
            </a:r>
          </a:p>
          <a:p>
            <a:endParaRPr lang="en-US" dirty="0">
              <a:solidFill>
                <a:schemeClr val="bg1"/>
              </a:solidFill>
              <a:latin typeface="Overpass" panose="020B0604020202020204" charset="0"/>
            </a:endParaRPr>
          </a:p>
          <a:p>
            <a:pPr marL="171450" indent="-171450">
              <a:buClr>
                <a:schemeClr val="bg1"/>
              </a:buClr>
              <a:buFont typeface="Arial" panose="020B0604020202020204" pitchFamily="34" charset="0"/>
              <a:buChar char="•"/>
            </a:pPr>
            <a:r>
              <a:rPr lang="en-US" dirty="0">
                <a:solidFill>
                  <a:schemeClr val="bg1"/>
                </a:solidFill>
                <a:latin typeface="Overpass" panose="020B0604020202020204" charset="0"/>
              </a:rPr>
              <a:t>SBCX Prime Business (OTSB or SB) users the ability to publish teaming opportunities tailored to target small business partners, by socio-economic category, NAICS, and keywords.</a:t>
            </a:r>
            <a:br>
              <a:rPr lang="en-US" dirty="0">
                <a:solidFill>
                  <a:schemeClr val="bg1"/>
                </a:solidFill>
                <a:latin typeface="Overpass" panose="020B0604020202020204" charset="0"/>
              </a:rPr>
            </a:br>
            <a:endParaRPr lang="en-US" dirty="0">
              <a:solidFill>
                <a:schemeClr val="bg1"/>
              </a:solidFill>
              <a:latin typeface="Overpass" panose="020B0604020202020204" charset="0"/>
            </a:endParaRPr>
          </a:p>
          <a:p>
            <a:pPr marL="171450" indent="-171450">
              <a:buClr>
                <a:schemeClr val="bg1"/>
              </a:buClr>
              <a:buFont typeface="Arial" panose="020B0604020202020204" pitchFamily="34" charset="0"/>
              <a:buChar char="•"/>
            </a:pPr>
            <a:r>
              <a:rPr lang="en-US" dirty="0">
                <a:solidFill>
                  <a:schemeClr val="bg1"/>
                </a:solidFill>
                <a:latin typeface="Overpass" panose="020B0604020202020204" charset="0"/>
              </a:rPr>
              <a:t>Prime business users will also have the ability to efficiently manage responses, make notes, and select preferred partners for collaboration.</a:t>
            </a:r>
          </a:p>
          <a:p>
            <a:pPr marL="171450" indent="-171450">
              <a:buClr>
                <a:schemeClr val="bg1"/>
              </a:buClr>
              <a:buFont typeface="Arial" panose="020B0604020202020204" pitchFamily="34" charset="0"/>
              <a:buChar char="•"/>
            </a:pPr>
            <a:endParaRPr lang="en-US" dirty="0">
              <a:solidFill>
                <a:schemeClr val="bg1"/>
              </a:solidFill>
              <a:latin typeface="Overpass" panose="020B0604020202020204" charset="0"/>
            </a:endParaRPr>
          </a:p>
          <a:p>
            <a:pPr marL="171450" indent="-171450">
              <a:buClr>
                <a:schemeClr val="bg1"/>
              </a:buClr>
              <a:buFont typeface="Arial" panose="020B0604020202020204" pitchFamily="34" charset="0"/>
              <a:buChar char="•"/>
            </a:pPr>
            <a:r>
              <a:rPr lang="en-US" dirty="0">
                <a:solidFill>
                  <a:schemeClr val="bg1"/>
                </a:solidFill>
                <a:latin typeface="Overpass" panose="020B0604020202020204" charset="0"/>
              </a:rPr>
              <a:t>It allows small business users of SBCX the ability to view new opportunities in a public dashboard, to easily track Teaming Opportunities they've been personally invited to, and the ability to respond to those invitations.</a:t>
            </a:r>
          </a:p>
        </p:txBody>
      </p:sp>
      <p:sp>
        <p:nvSpPr>
          <p:cNvPr id="7" name="TextBox 6">
            <a:extLst>
              <a:ext uri="{FF2B5EF4-FFF2-40B4-BE49-F238E27FC236}">
                <a16:creationId xmlns:a16="http://schemas.microsoft.com/office/drawing/2014/main" id="{7DF67BE3-72B4-AD30-F5A0-41CCC974B1AC}"/>
              </a:ext>
            </a:extLst>
          </p:cNvPr>
          <p:cNvSpPr txBox="1"/>
          <p:nvPr/>
        </p:nvSpPr>
        <p:spPr>
          <a:xfrm>
            <a:off x="229241" y="2571750"/>
            <a:ext cx="3515444" cy="738664"/>
          </a:xfrm>
          <a:prstGeom prst="rect">
            <a:avLst/>
          </a:prstGeom>
          <a:noFill/>
        </p:spPr>
        <p:txBody>
          <a:bodyPr wrap="square">
            <a:spAutoFit/>
          </a:bodyPr>
          <a:lstStyle/>
          <a:p>
            <a:pPr algn="ctr"/>
            <a:r>
              <a:rPr lang="en-US" dirty="0">
                <a:solidFill>
                  <a:schemeClr val="tx1"/>
                </a:solidFill>
                <a:latin typeface="Overpass" panose="020B0604020202020204" charset="0"/>
              </a:rPr>
              <a:t>The SBCX Teaming Partner Portal went live on </a:t>
            </a:r>
            <a:r>
              <a:rPr lang="en-US" b="1" u="sng" dirty="0">
                <a:solidFill>
                  <a:schemeClr val="tx1"/>
                </a:solidFill>
                <a:latin typeface="Overpass" panose="020B0604020202020204" charset="0"/>
              </a:rPr>
              <a:t>April 8, 2024</a:t>
            </a:r>
          </a:p>
          <a:p>
            <a:pPr algn="ctr"/>
            <a:r>
              <a:rPr lang="en-US" b="0" dirty="0">
                <a:solidFill>
                  <a:schemeClr val="tx1"/>
                </a:solidFill>
                <a:effectLst/>
                <a:latin typeface="Overpass" panose="020B0604020202020204" charset="0"/>
              </a:rPr>
              <a:t>Visit </a:t>
            </a:r>
            <a:r>
              <a:rPr lang="en-US" b="1" u="sng" dirty="0">
                <a:solidFill>
                  <a:schemeClr val="tx1"/>
                </a:solidFill>
                <a:effectLst/>
                <a:latin typeface="Overpass" panose="020B0604020202020204" charset="0"/>
              </a:rPr>
              <a:t>osdbu.hhs.gov </a:t>
            </a:r>
            <a:r>
              <a:rPr lang="en-US" b="0" dirty="0">
                <a:solidFill>
                  <a:schemeClr val="tx1"/>
                </a:solidFill>
                <a:effectLst/>
                <a:latin typeface="Overpass" panose="020B0604020202020204" charset="0"/>
              </a:rPr>
              <a:t>for more information</a:t>
            </a:r>
          </a:p>
        </p:txBody>
      </p:sp>
      <p:sp>
        <p:nvSpPr>
          <p:cNvPr id="9" name="TextBox 8">
            <a:extLst>
              <a:ext uri="{FF2B5EF4-FFF2-40B4-BE49-F238E27FC236}">
                <a16:creationId xmlns:a16="http://schemas.microsoft.com/office/drawing/2014/main" id="{EE4819F3-91C8-843C-70B8-3ABF85134634}"/>
              </a:ext>
            </a:extLst>
          </p:cNvPr>
          <p:cNvSpPr txBox="1"/>
          <p:nvPr/>
        </p:nvSpPr>
        <p:spPr>
          <a:xfrm>
            <a:off x="1161395" y="3822533"/>
            <a:ext cx="2576035" cy="907941"/>
          </a:xfrm>
          <a:prstGeom prst="rect">
            <a:avLst/>
          </a:prstGeom>
          <a:solidFill>
            <a:srgbClr val="FF6A47"/>
          </a:solidFill>
        </p:spPr>
        <p:txBody>
          <a:bodyPr wrap="square">
            <a:spAutoFit/>
          </a:bodyPr>
          <a:lstStyle/>
          <a:p>
            <a:pPr algn="ctr"/>
            <a:r>
              <a:rPr lang="en-US" dirty="0">
                <a:solidFill>
                  <a:schemeClr val="bg1"/>
                </a:solidFill>
                <a:latin typeface="Overpass" panose="020B0604020202020204" charset="0"/>
              </a:rPr>
              <a:t>SBCX Teaming Partner</a:t>
            </a:r>
            <a:br>
              <a:rPr lang="en-US" dirty="0">
                <a:solidFill>
                  <a:schemeClr val="bg1"/>
                </a:solidFill>
                <a:latin typeface="Overpass" panose="020B0604020202020204" charset="0"/>
              </a:rPr>
            </a:br>
            <a:r>
              <a:rPr lang="en-US" dirty="0">
                <a:solidFill>
                  <a:schemeClr val="bg1"/>
                </a:solidFill>
                <a:latin typeface="Overpass" panose="020B0604020202020204" charset="0"/>
              </a:rPr>
              <a:t>Portal Demonstration</a:t>
            </a:r>
          </a:p>
          <a:p>
            <a:pPr algn="ctr"/>
            <a:r>
              <a:rPr lang="en-US" dirty="0">
                <a:solidFill>
                  <a:schemeClr val="bg1"/>
                </a:solidFill>
                <a:latin typeface="Overpass" panose="020B0604020202020204" charset="0"/>
              </a:rPr>
              <a:t>In May</a:t>
            </a:r>
            <a:br>
              <a:rPr lang="en-US" dirty="0">
                <a:solidFill>
                  <a:schemeClr val="bg1"/>
                </a:solidFill>
                <a:latin typeface="Overpass" panose="020B0604020202020204" charset="0"/>
              </a:rPr>
            </a:br>
            <a:r>
              <a:rPr lang="en-US" sz="1100" i="1" dirty="0">
                <a:solidFill>
                  <a:schemeClr val="bg1"/>
                </a:solidFill>
                <a:latin typeface="Overpass" panose="020B0604020202020204" charset="0"/>
              </a:rPr>
              <a:t>(Specific Date TBD)</a:t>
            </a:r>
            <a:endParaRPr lang="en-US" b="0" dirty="0">
              <a:solidFill>
                <a:schemeClr val="bg1"/>
              </a:solidFill>
              <a:effectLst/>
              <a:latin typeface="Overpass" panose="020B0604020202020204" charset="0"/>
            </a:endParaRPr>
          </a:p>
        </p:txBody>
      </p:sp>
      <p:pic>
        <p:nvPicPr>
          <p:cNvPr id="8" name="Picture 7">
            <a:extLst>
              <a:ext uri="{FF2B5EF4-FFF2-40B4-BE49-F238E27FC236}">
                <a16:creationId xmlns:a16="http://schemas.microsoft.com/office/drawing/2014/main" id="{E2BB8205-259C-6E3C-8D92-989A81330BE1}"/>
              </a:ext>
            </a:extLst>
          </p:cNvPr>
          <p:cNvPicPr>
            <a:picLocks noChangeAspect="1"/>
          </p:cNvPicPr>
          <p:nvPr/>
        </p:nvPicPr>
        <p:blipFill>
          <a:blip r:embed="rId2"/>
          <a:stretch>
            <a:fillRect/>
          </a:stretch>
        </p:blipFill>
        <p:spPr>
          <a:xfrm>
            <a:off x="139806" y="3508625"/>
            <a:ext cx="1309007" cy="1309007"/>
          </a:xfrm>
          <a:prstGeom prst="rect">
            <a:avLst/>
          </a:prstGeom>
        </p:spPr>
      </p:pic>
    </p:spTree>
    <p:extLst>
      <p:ext uri="{BB962C8B-B14F-4D97-AF65-F5344CB8AC3E}">
        <p14:creationId xmlns:p14="http://schemas.microsoft.com/office/powerpoint/2010/main" val="237488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47C243-430C-32C4-21FB-B88B35182D3B}"/>
              </a:ext>
            </a:extLst>
          </p:cNvPr>
          <p:cNvSpPr txBox="1"/>
          <p:nvPr/>
        </p:nvSpPr>
        <p:spPr>
          <a:xfrm>
            <a:off x="1019629" y="1782639"/>
            <a:ext cx="7249886" cy="1384995"/>
          </a:xfrm>
          <a:prstGeom prst="rect">
            <a:avLst/>
          </a:prstGeom>
          <a:noFill/>
        </p:spPr>
        <p:txBody>
          <a:bodyPr wrap="square">
            <a:spAutoFit/>
          </a:bodyPr>
          <a:lstStyle/>
          <a:p>
            <a:r>
              <a:rPr lang="en-US" sz="2800" b="1" i="0" dirty="0">
                <a:solidFill>
                  <a:schemeClr val="bg1"/>
                </a:solidFill>
                <a:effectLst/>
                <a:latin typeface="Overpass" panose="020B0604020202020204" charset="0"/>
              </a:rPr>
              <a:t>"If everyone is moving forward together, then success takes care of itself." </a:t>
            </a:r>
          </a:p>
          <a:p>
            <a:r>
              <a:rPr lang="en-US" sz="2800" b="1" i="0" dirty="0">
                <a:solidFill>
                  <a:schemeClr val="bg1"/>
                </a:solidFill>
                <a:effectLst/>
                <a:latin typeface="Overpass" panose="020B0604020202020204" charset="0"/>
              </a:rPr>
              <a:t>                                                       – Henry Ford</a:t>
            </a:r>
            <a:endParaRPr lang="en-US" sz="2800" b="1" dirty="0">
              <a:solidFill>
                <a:schemeClr val="bg1"/>
              </a:solidFill>
              <a:latin typeface="Overpass" panose="020B0604020202020204" charset="0"/>
            </a:endParaRPr>
          </a:p>
        </p:txBody>
      </p:sp>
    </p:spTree>
    <p:extLst>
      <p:ext uri="{BB962C8B-B14F-4D97-AF65-F5344CB8AC3E}">
        <p14:creationId xmlns:p14="http://schemas.microsoft.com/office/powerpoint/2010/main" val="25753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445B98-EF26-6240-1256-AD4CA0279E13}"/>
              </a:ext>
            </a:extLst>
          </p:cNvPr>
          <p:cNvSpPr>
            <a:spLocks noGrp="1"/>
          </p:cNvSpPr>
          <p:nvPr>
            <p:ph type="title"/>
          </p:nvPr>
        </p:nvSpPr>
        <p:spPr>
          <a:xfrm>
            <a:off x="458385" y="1418899"/>
            <a:ext cx="3946700" cy="707700"/>
          </a:xfrm>
        </p:spPr>
        <p:txBody>
          <a:bodyPr/>
          <a:lstStyle/>
          <a:p>
            <a:r>
              <a:rPr lang="en-US" sz="4400" dirty="0"/>
              <a:t>HHS Office of Small and Disadvantaged Business Utilization</a:t>
            </a:r>
            <a:br>
              <a:rPr lang="en-US" sz="4400" dirty="0"/>
            </a:br>
            <a:r>
              <a:rPr lang="en-US" sz="4400" dirty="0"/>
              <a:t>(OSDBU)</a:t>
            </a:r>
            <a:endParaRPr lang="en-US" dirty="0"/>
          </a:p>
        </p:txBody>
      </p:sp>
      <p:sp>
        <p:nvSpPr>
          <p:cNvPr id="6" name="Subtitle 2">
            <a:extLst>
              <a:ext uri="{FF2B5EF4-FFF2-40B4-BE49-F238E27FC236}">
                <a16:creationId xmlns:a16="http://schemas.microsoft.com/office/drawing/2014/main" id="{C7D04E09-EA18-4D6F-1554-D1B454D405D9}"/>
              </a:ext>
            </a:extLst>
          </p:cNvPr>
          <p:cNvSpPr>
            <a:spLocks noGrp="1"/>
          </p:cNvSpPr>
          <p:nvPr>
            <p:ph type="subTitle" idx="1"/>
          </p:nvPr>
        </p:nvSpPr>
        <p:spPr>
          <a:xfrm>
            <a:off x="5140033" y="766879"/>
            <a:ext cx="1837800" cy="309900"/>
          </a:xfrm>
        </p:spPr>
        <p:txBody>
          <a:bodyPr/>
          <a:lstStyle/>
          <a:p>
            <a:r>
              <a:rPr lang="en-US" sz="2200" b="1" dirty="0">
                <a:latin typeface="Bebas Neue" panose="020B0606020202050201" pitchFamily="34" charset="0"/>
              </a:rPr>
              <a:t>Mission</a:t>
            </a:r>
          </a:p>
        </p:txBody>
      </p:sp>
      <p:sp>
        <p:nvSpPr>
          <p:cNvPr id="7" name="TextBox 6">
            <a:extLst>
              <a:ext uri="{FF2B5EF4-FFF2-40B4-BE49-F238E27FC236}">
                <a16:creationId xmlns:a16="http://schemas.microsoft.com/office/drawing/2014/main" id="{CB3A0D2B-9C7C-9834-B519-D2FA5AD79BDA}"/>
              </a:ext>
            </a:extLst>
          </p:cNvPr>
          <p:cNvSpPr txBox="1"/>
          <p:nvPr/>
        </p:nvSpPr>
        <p:spPr>
          <a:xfrm>
            <a:off x="5257891" y="1191900"/>
            <a:ext cx="3574052" cy="1600438"/>
          </a:xfrm>
          <a:prstGeom prst="rect">
            <a:avLst/>
          </a:prstGeom>
          <a:noFill/>
        </p:spPr>
        <p:txBody>
          <a:bodyPr wrap="square" rtlCol="0">
            <a:spAutoFit/>
          </a:bodyPr>
          <a:lstStyle/>
          <a:p>
            <a:r>
              <a:rPr lang="en-US" sz="1400" dirty="0">
                <a:solidFill>
                  <a:schemeClr val="tx1"/>
                </a:solidFill>
                <a:latin typeface="Overpass" panose="020B0604020202020204" charset="0"/>
              </a:rPr>
              <a:t>The Office of Small and Disadvantaged Business Utilization (OSDBU) maximizes the use of small businesses across the acquisition portfolio through outreach, policy, advocacy, and training to support the health and  well-being of the American people</a:t>
            </a:r>
            <a:r>
              <a:rPr lang="en-US" dirty="0">
                <a:solidFill>
                  <a:schemeClr val="tx1"/>
                </a:solidFill>
                <a:latin typeface="Overpass" panose="020B0604020202020204" charset="0"/>
              </a:rPr>
              <a:t>.</a:t>
            </a:r>
          </a:p>
        </p:txBody>
      </p:sp>
      <p:sp>
        <p:nvSpPr>
          <p:cNvPr id="8" name="Subtitle 2">
            <a:extLst>
              <a:ext uri="{FF2B5EF4-FFF2-40B4-BE49-F238E27FC236}">
                <a16:creationId xmlns:a16="http://schemas.microsoft.com/office/drawing/2014/main" id="{000430FA-BE65-F8DC-A521-5D0B2BFF74C3}"/>
              </a:ext>
            </a:extLst>
          </p:cNvPr>
          <p:cNvSpPr txBox="1">
            <a:spLocks/>
          </p:cNvSpPr>
          <p:nvPr/>
        </p:nvSpPr>
        <p:spPr>
          <a:xfrm>
            <a:off x="4640857" y="2975611"/>
            <a:ext cx="1837800" cy="30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Overpass"/>
              <a:buNone/>
              <a:defRPr sz="2200" b="1" i="0" u="none" strike="noStrike" cap="none">
                <a:solidFill>
                  <a:schemeClr val="dk1"/>
                </a:solidFill>
                <a:latin typeface="Bebas Neue"/>
                <a:ea typeface="Bebas Neue"/>
                <a:cs typeface="Bebas Neue"/>
                <a:sym typeface="Bebas Neue"/>
              </a:defRPr>
            </a:lvl1pPr>
            <a:lvl2pPr marL="914400" marR="0" lvl="1"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2pPr>
            <a:lvl3pPr marL="1371600" marR="0" lvl="2"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3pPr>
            <a:lvl4pPr marL="1828800" marR="0" lvl="3"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4pPr>
            <a:lvl5pPr marL="2286000" marR="0" lvl="4"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5pPr>
            <a:lvl6pPr marL="2743200" marR="0" lvl="5"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6pPr>
            <a:lvl7pPr marL="3200400" marR="0" lvl="6"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7pPr>
            <a:lvl8pPr marL="3657600" marR="0" lvl="7"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8pPr>
            <a:lvl9pPr marL="4114800" marR="0" lvl="8" indent="-317500" algn="r" rtl="0">
              <a:lnSpc>
                <a:spcPct val="100000"/>
              </a:lnSpc>
              <a:spcBef>
                <a:spcPts val="0"/>
              </a:spcBef>
              <a:spcAft>
                <a:spcPts val="0"/>
              </a:spcAft>
              <a:buClr>
                <a:schemeClr val="dk1"/>
              </a:buClr>
              <a:buSzPts val="1400"/>
              <a:buFont typeface="Overpass"/>
              <a:buNone/>
              <a:defRPr sz="2200" b="1" i="0" u="none" strike="noStrike" cap="none">
                <a:solidFill>
                  <a:schemeClr val="dk1"/>
                </a:solidFill>
                <a:latin typeface="Bebas Neue"/>
                <a:ea typeface="Bebas Neue"/>
                <a:cs typeface="Bebas Neue"/>
                <a:sym typeface="Bebas Neue"/>
              </a:defRPr>
            </a:lvl9pPr>
          </a:lstStyle>
          <a:p>
            <a:pPr algn="ctr"/>
            <a:r>
              <a:rPr lang="en-US" dirty="0"/>
              <a:t>vision</a:t>
            </a:r>
          </a:p>
        </p:txBody>
      </p:sp>
      <p:sp>
        <p:nvSpPr>
          <p:cNvPr id="9" name="TextBox 8">
            <a:extLst>
              <a:ext uri="{FF2B5EF4-FFF2-40B4-BE49-F238E27FC236}">
                <a16:creationId xmlns:a16="http://schemas.microsoft.com/office/drawing/2014/main" id="{CFD398A2-B6B7-4F3A-EC1E-F3FD034014D4}"/>
              </a:ext>
            </a:extLst>
          </p:cNvPr>
          <p:cNvSpPr txBox="1"/>
          <p:nvPr/>
        </p:nvSpPr>
        <p:spPr>
          <a:xfrm>
            <a:off x="5283201" y="3285511"/>
            <a:ext cx="3490686" cy="1384995"/>
          </a:xfrm>
          <a:prstGeom prst="rect">
            <a:avLst/>
          </a:prstGeom>
          <a:noFill/>
        </p:spPr>
        <p:txBody>
          <a:bodyPr wrap="square" rtlCol="0">
            <a:spAutoFit/>
          </a:bodyPr>
          <a:lstStyle/>
          <a:p>
            <a:r>
              <a:rPr lang="en-US" sz="1400" dirty="0">
                <a:solidFill>
                  <a:schemeClr val="tx1"/>
                </a:solidFill>
                <a:latin typeface="Overpass" panose="020B0604020202020204" charset="0"/>
              </a:rPr>
              <a:t>Promote the health and well-being of the American people by building an agile and resilient industrial and manufacturing base that supports economic growth and development in the health and wellness community.</a:t>
            </a:r>
          </a:p>
        </p:txBody>
      </p:sp>
      <p:pic>
        <p:nvPicPr>
          <p:cNvPr id="2" name="Picture 1" descr="Text&#10;&#10;Description automatically generated">
            <a:extLst>
              <a:ext uri="{FF2B5EF4-FFF2-40B4-BE49-F238E27FC236}">
                <a16:creationId xmlns:a16="http://schemas.microsoft.com/office/drawing/2014/main" id="{CFA46CD2-34D1-61D1-9AEA-8B3EDFE20FB6}"/>
              </a:ext>
            </a:extLst>
          </p:cNvPr>
          <p:cNvPicPr>
            <a:picLocks noChangeAspect="1"/>
          </p:cNvPicPr>
          <p:nvPr/>
        </p:nvPicPr>
        <p:blipFill>
          <a:blip r:embed="rId2">
            <a:duotone>
              <a:schemeClr val="accent1">
                <a:shade val="45000"/>
                <a:satMod val="135000"/>
              </a:schemeClr>
              <a:prstClr val="white"/>
            </a:duotone>
          </a:blip>
          <a:stretch>
            <a:fillRect/>
          </a:stretch>
        </p:blipFill>
        <p:spPr>
          <a:xfrm>
            <a:off x="593805" y="588000"/>
            <a:ext cx="2520363" cy="667658"/>
          </a:xfrm>
          <a:prstGeom prst="rect">
            <a:avLst/>
          </a:prstGeom>
        </p:spPr>
      </p:pic>
    </p:spTree>
    <p:extLst>
      <p:ext uri="{BB962C8B-B14F-4D97-AF65-F5344CB8AC3E}">
        <p14:creationId xmlns:p14="http://schemas.microsoft.com/office/powerpoint/2010/main" val="303374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24175A-2807-BDF6-B26C-D293B6C899F0}"/>
              </a:ext>
            </a:extLst>
          </p:cNvPr>
          <p:cNvSpPr>
            <a:spLocks noGrp="1"/>
          </p:cNvSpPr>
          <p:nvPr>
            <p:ph type="title"/>
          </p:nvPr>
        </p:nvSpPr>
        <p:spPr/>
        <p:txBody>
          <a:bodyPr/>
          <a:lstStyle/>
          <a:p>
            <a:r>
              <a:rPr lang="en-US" dirty="0"/>
              <a:t>FY24 HHS OSDBU Focus areas</a:t>
            </a:r>
          </a:p>
        </p:txBody>
      </p:sp>
      <p:graphicFrame>
        <p:nvGraphicFramePr>
          <p:cNvPr id="7" name="Diagram 6">
            <a:extLst>
              <a:ext uri="{FF2B5EF4-FFF2-40B4-BE49-F238E27FC236}">
                <a16:creationId xmlns:a16="http://schemas.microsoft.com/office/drawing/2014/main" id="{A8460B97-C655-086A-CA7A-024F5F49E0D8}"/>
              </a:ext>
            </a:extLst>
          </p:cNvPr>
          <p:cNvGraphicFramePr/>
          <p:nvPr>
            <p:extLst>
              <p:ext uri="{D42A27DB-BD31-4B8C-83A1-F6EECF244321}">
                <p14:modId xmlns:p14="http://schemas.microsoft.com/office/powerpoint/2010/main" val="3097784161"/>
              </p:ext>
            </p:extLst>
          </p:nvPr>
        </p:nvGraphicFramePr>
        <p:xfrm>
          <a:off x="297121" y="1152800"/>
          <a:ext cx="8614533" cy="353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1DDB885-021E-2E05-F7FC-A5539879372D}"/>
              </a:ext>
            </a:extLst>
          </p:cNvPr>
          <p:cNvSpPr txBox="1"/>
          <p:nvPr/>
        </p:nvSpPr>
        <p:spPr>
          <a:xfrm>
            <a:off x="934960" y="4500032"/>
            <a:ext cx="7084679" cy="369332"/>
          </a:xfrm>
          <a:prstGeom prst="rect">
            <a:avLst/>
          </a:prstGeom>
          <a:noFill/>
        </p:spPr>
        <p:txBody>
          <a:bodyPr wrap="square">
            <a:spAutoFit/>
          </a:bodyPr>
          <a:lstStyle/>
          <a:p>
            <a:pPr algn="ctr"/>
            <a:r>
              <a:rPr lang="en-US" sz="1800" b="1" dirty="0">
                <a:solidFill>
                  <a:schemeClr val="tx1"/>
                </a:solidFill>
                <a:latin typeface="+mj-lt"/>
                <a:ea typeface="Open Sans" panose="020B0606030504020204" pitchFamily="34" charset="0"/>
                <a:cs typeface="Open Sans" panose="020B0606030504020204" pitchFamily="34" charset="0"/>
              </a:rPr>
              <a:t>Growth + Predictability + Synchronization + Sustainability </a:t>
            </a:r>
            <a:endParaRPr lang="en-US" dirty="0">
              <a:solidFill>
                <a:schemeClr val="tx1"/>
              </a:solidFill>
              <a:latin typeface="+mj-lt"/>
            </a:endParaRPr>
          </a:p>
        </p:txBody>
      </p:sp>
    </p:spTree>
    <p:extLst>
      <p:ext uri="{BB962C8B-B14F-4D97-AF65-F5344CB8AC3E}">
        <p14:creationId xmlns:p14="http://schemas.microsoft.com/office/powerpoint/2010/main" val="135521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ABA2EA-F58A-0F13-C3C2-706B4D795FDF}"/>
              </a:ext>
            </a:extLst>
          </p:cNvPr>
          <p:cNvSpPr>
            <a:spLocks noGrp="1"/>
          </p:cNvSpPr>
          <p:nvPr>
            <p:ph type="title"/>
          </p:nvPr>
        </p:nvSpPr>
        <p:spPr>
          <a:xfrm>
            <a:off x="246743" y="97248"/>
            <a:ext cx="8650514" cy="707700"/>
          </a:xfrm>
        </p:spPr>
        <p:txBody>
          <a:bodyPr/>
          <a:lstStyle/>
          <a:p>
            <a:pPr algn="ctr"/>
            <a:r>
              <a:rPr lang="en-US" sz="3900" dirty="0"/>
              <a:t>HHS Small Business Professionals Based on </a:t>
            </a:r>
            <a:r>
              <a:rPr lang="en-US" sz="3900" dirty="0" err="1"/>
              <a:t>OpDiv</a:t>
            </a:r>
            <a:endParaRPr lang="en-US" sz="3900" dirty="0"/>
          </a:p>
        </p:txBody>
      </p:sp>
      <p:graphicFrame>
        <p:nvGraphicFramePr>
          <p:cNvPr id="4" name="Table 3">
            <a:extLst>
              <a:ext uri="{FF2B5EF4-FFF2-40B4-BE49-F238E27FC236}">
                <a16:creationId xmlns:a16="http://schemas.microsoft.com/office/drawing/2014/main" id="{DC2C87BB-CFE8-5313-EDC4-DE4A52819342}"/>
              </a:ext>
            </a:extLst>
          </p:cNvPr>
          <p:cNvGraphicFramePr>
            <a:graphicFrameLocks noGrp="1"/>
          </p:cNvGraphicFramePr>
          <p:nvPr>
            <p:extLst>
              <p:ext uri="{D42A27DB-BD31-4B8C-83A1-F6EECF244321}">
                <p14:modId xmlns:p14="http://schemas.microsoft.com/office/powerpoint/2010/main" val="108561557"/>
              </p:ext>
            </p:extLst>
          </p:nvPr>
        </p:nvGraphicFramePr>
        <p:xfrm>
          <a:off x="246743" y="778279"/>
          <a:ext cx="3084628" cy="4180805"/>
        </p:xfrm>
        <a:graphic>
          <a:graphicData uri="http://schemas.openxmlformats.org/drawingml/2006/table">
            <a:tbl>
              <a:tblPr firstRow="1" bandRow="1">
                <a:tableStyleId>{5940675A-B579-460E-94D1-54222C63F5DA}</a:tableStyleId>
              </a:tblPr>
              <a:tblGrid>
                <a:gridCol w="3084628">
                  <a:extLst>
                    <a:ext uri="{9D8B030D-6E8A-4147-A177-3AD203B41FA5}">
                      <a16:colId xmlns:a16="http://schemas.microsoft.com/office/drawing/2014/main" val="3217519449"/>
                    </a:ext>
                  </a:extLst>
                </a:gridCol>
              </a:tblGrid>
              <a:tr h="21907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900" b="1" dirty="0">
                          <a:solidFill>
                            <a:srgbClr val="1F497D"/>
                          </a:solidFill>
                          <a:latin typeface="Overpass" panose="020B0604020202020204" charset="0"/>
                        </a:rPr>
                        <a:t>National Institutes of Health (NIH)</a:t>
                      </a:r>
                    </a:p>
                  </a:txBody>
                  <a:tcPr>
                    <a:solidFill>
                      <a:schemeClr val="bg1"/>
                    </a:solidFill>
                  </a:tcPr>
                </a:tc>
                <a:extLst>
                  <a:ext uri="{0D108BD9-81ED-4DB2-BD59-A6C34878D82A}">
                    <a16:rowId xmlns:a16="http://schemas.microsoft.com/office/drawing/2014/main" val="1714623975"/>
                  </a:ext>
                </a:extLst>
              </a:tr>
              <a:tr h="408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Anita Allen (NIDA &amp; NHLBI)</a:t>
                      </a:r>
                      <a:br>
                        <a:rPr lang="en-US" sz="900" dirty="0">
                          <a:latin typeface="Overpass" panose="020B0604020202020204" charset="0"/>
                        </a:rPr>
                      </a:br>
                      <a:r>
                        <a:rPr lang="en-US" sz="900" b="0" u="sng" dirty="0">
                          <a:solidFill>
                            <a:srgbClr val="08689B"/>
                          </a:solidFill>
                          <a:effectLst/>
                          <a:latin typeface="Overpass" panose="020B0604020202020204" charset="0"/>
                          <a:hlinkClick r:id="rId2"/>
                        </a:rPr>
                        <a:t>Anita.Allen1@cms.hhs.gov</a:t>
                      </a:r>
                      <a:r>
                        <a:rPr lang="en-US" sz="900" b="0" dirty="0">
                          <a:solidFill>
                            <a:srgbClr val="000000"/>
                          </a:solidFill>
                          <a:effectLst/>
                          <a:latin typeface="Overpass" panose="020B0604020202020204" charset="0"/>
                        </a:rPr>
                        <a:t> </a:t>
                      </a:r>
                      <a:r>
                        <a:rPr lang="en-US" sz="900" b="1" dirty="0">
                          <a:solidFill>
                            <a:srgbClr val="000000"/>
                          </a:solidFill>
                          <a:effectLst/>
                          <a:latin typeface="Overpass" panose="020B0604020202020204" charset="0"/>
                        </a:rPr>
                        <a:t> </a:t>
                      </a:r>
                      <a:endParaRPr lang="en-US" sz="900" b="0" i="0" dirty="0">
                        <a:solidFill>
                          <a:srgbClr val="000000"/>
                        </a:solidFill>
                        <a:effectLst/>
                        <a:latin typeface="Overpass" panose="020B0604020202020204" charset="0"/>
                      </a:endParaRPr>
                    </a:p>
                  </a:txBody>
                  <a:tcPr/>
                </a:tc>
                <a:extLst>
                  <a:ext uri="{0D108BD9-81ED-4DB2-BD59-A6C34878D82A}">
                    <a16:rowId xmlns:a16="http://schemas.microsoft.com/office/drawing/2014/main" val="3434409414"/>
                  </a:ext>
                </a:extLst>
              </a:tr>
              <a:tr h="4175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Natasha Boyce (CC &amp; NICHD)</a:t>
                      </a:r>
                      <a:br>
                        <a:rPr lang="en-US" sz="900" dirty="0">
                          <a:latin typeface="Overpass" panose="020B0604020202020204" charset="0"/>
                        </a:rPr>
                      </a:br>
                      <a:r>
                        <a:rPr lang="en-US" sz="900" b="0" u="sng" dirty="0">
                          <a:solidFill>
                            <a:srgbClr val="08689B"/>
                          </a:solidFill>
                          <a:effectLst/>
                          <a:latin typeface="Overpass" panose="020B0604020202020204" charset="0"/>
                          <a:hlinkClick r:id="rId3"/>
                        </a:rPr>
                        <a:t>Natasha.Boyce@hhs.gov</a:t>
                      </a:r>
                      <a:r>
                        <a:rPr lang="en-US" sz="900" b="0" dirty="0">
                          <a:solidFill>
                            <a:srgbClr val="000000"/>
                          </a:solidFill>
                          <a:effectLst/>
                          <a:latin typeface="Overpass" panose="020B0604020202020204" charset="0"/>
                        </a:rPr>
                        <a:t> </a:t>
                      </a:r>
                      <a:endParaRPr lang="en-US" sz="900" dirty="0">
                        <a:latin typeface="Overpass" panose="020B0604020202020204" charset="0"/>
                      </a:endParaRPr>
                    </a:p>
                  </a:txBody>
                  <a:tcPr/>
                </a:tc>
                <a:extLst>
                  <a:ext uri="{0D108BD9-81ED-4DB2-BD59-A6C34878D82A}">
                    <a16:rowId xmlns:a16="http://schemas.microsoft.com/office/drawing/2014/main" val="1623535288"/>
                  </a:ext>
                </a:extLst>
              </a:tr>
              <a:tr h="408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Melanie Carter (NLM &amp; ORF)</a:t>
                      </a:r>
                      <a:br>
                        <a:rPr lang="en-US" sz="900" dirty="0">
                          <a:latin typeface="Overpass" panose="020B0604020202020204" charset="0"/>
                        </a:rPr>
                      </a:br>
                      <a:r>
                        <a:rPr lang="en-US" sz="900" b="0" u="sng" dirty="0">
                          <a:solidFill>
                            <a:srgbClr val="08689B"/>
                          </a:solidFill>
                          <a:effectLst/>
                          <a:latin typeface="Overpass" panose="020B0604020202020204" charset="0"/>
                          <a:hlinkClick r:id="rId4"/>
                        </a:rPr>
                        <a:t>Melanie.Carter@hhs.gov</a:t>
                      </a:r>
                      <a:r>
                        <a:rPr lang="en-US" sz="900" b="0" dirty="0">
                          <a:solidFill>
                            <a:srgbClr val="000000"/>
                          </a:solidFill>
                          <a:effectLst/>
                          <a:latin typeface="Overpass" panose="020B0604020202020204" charset="0"/>
                        </a:rPr>
                        <a:t>  </a:t>
                      </a:r>
                      <a:endParaRPr lang="en-US" sz="900" dirty="0">
                        <a:latin typeface="Overpass" panose="020B0604020202020204" charset="0"/>
                      </a:endParaRPr>
                    </a:p>
                  </a:txBody>
                  <a:tcPr/>
                </a:tc>
                <a:extLst>
                  <a:ext uri="{0D108BD9-81ED-4DB2-BD59-A6C34878D82A}">
                    <a16:rowId xmlns:a16="http://schemas.microsoft.com/office/drawing/2014/main" val="4058576623"/>
                  </a:ext>
                </a:extLst>
              </a:tr>
              <a:tr h="4089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rgbClr val="000000"/>
                          </a:solidFill>
                          <a:effectLst/>
                          <a:latin typeface="Overpass" panose="020B0604020202020204" charset="0"/>
                        </a:rPr>
                        <a:t> </a:t>
                      </a:r>
                      <a:r>
                        <a:rPr lang="en-US" sz="900" b="0" dirty="0">
                          <a:solidFill>
                            <a:schemeClr val="tx1"/>
                          </a:solidFill>
                          <a:effectLst/>
                          <a:latin typeface="Overpass" panose="020B0604020202020204" charset="0"/>
                        </a:rPr>
                        <a:t>Jonathan Ferguson (NIEHS &amp; OLAO)</a:t>
                      </a:r>
                      <a:br>
                        <a:rPr lang="en-US" sz="900" dirty="0">
                          <a:latin typeface="Overpass" panose="020B0604020202020204" charset="0"/>
                        </a:rPr>
                      </a:br>
                      <a:r>
                        <a:rPr lang="en-US" sz="900" b="0" u="sng" dirty="0">
                          <a:solidFill>
                            <a:srgbClr val="08689B"/>
                          </a:solidFill>
                          <a:effectLst/>
                          <a:latin typeface="Overpass" panose="020B0604020202020204" charset="0"/>
                          <a:hlinkClick r:id="rId5"/>
                        </a:rPr>
                        <a:t>Jonathan.Ferguson@hhs.gov</a:t>
                      </a:r>
                      <a:r>
                        <a:rPr lang="en-US" sz="900" b="0" dirty="0">
                          <a:solidFill>
                            <a:srgbClr val="000000"/>
                          </a:solidFill>
                          <a:effectLst/>
                          <a:latin typeface="Overpass" panose="020B0604020202020204" charset="0"/>
                        </a:rPr>
                        <a:t> </a:t>
                      </a:r>
                      <a:endParaRPr lang="en-US" sz="900" dirty="0">
                        <a:latin typeface="Overpass" panose="020B0604020202020204" charset="0"/>
                      </a:endParaRPr>
                    </a:p>
                  </a:txBody>
                  <a:tcPr/>
                </a:tc>
                <a:extLst>
                  <a:ext uri="{0D108BD9-81ED-4DB2-BD59-A6C34878D82A}">
                    <a16:rowId xmlns:a16="http://schemas.microsoft.com/office/drawing/2014/main" val="700491542"/>
                  </a:ext>
                </a:extLst>
              </a:tr>
              <a:tr h="4089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Amy </a:t>
                      </a:r>
                      <a:r>
                        <a:rPr lang="en-US" sz="900" dirty="0" err="1">
                          <a:latin typeface="Overpass" panose="020B0604020202020204" charset="0"/>
                        </a:rPr>
                        <a:t>Ulisse</a:t>
                      </a:r>
                      <a:r>
                        <a:rPr lang="en-US" sz="900" dirty="0">
                          <a:latin typeface="Overpass" panose="020B0604020202020204" charset="0"/>
                        </a:rPr>
                        <a:t> (NCI &amp; NIAID)</a:t>
                      </a:r>
                      <a:br>
                        <a:rPr lang="en-US" sz="900" dirty="0">
                          <a:latin typeface="Overpass" panose="020B0604020202020204" charset="0"/>
                        </a:rPr>
                      </a:br>
                      <a:r>
                        <a:rPr lang="en-US" sz="900" dirty="0">
                          <a:latin typeface="Overpass" panose="020B0604020202020204" charset="0"/>
                          <a:hlinkClick r:id="rId6"/>
                        </a:rPr>
                        <a:t>Amy.Ulisse@hhs.gov</a:t>
                      </a:r>
                      <a:endParaRPr lang="en-US" sz="900" dirty="0">
                        <a:latin typeface="Overpass" panose="020B0604020202020204" charset="0"/>
                      </a:endParaRPr>
                    </a:p>
                  </a:txBody>
                  <a:tcPr/>
                </a:tc>
                <a:extLst>
                  <a:ext uri="{0D108BD9-81ED-4DB2-BD59-A6C34878D82A}">
                    <a16:rowId xmlns:a16="http://schemas.microsoft.com/office/drawing/2014/main" val="3874788360"/>
                  </a:ext>
                </a:extLst>
              </a:tr>
              <a:tr h="365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latin typeface="Overpass" panose="020B0604020202020204" charset="0"/>
                        </a:rPr>
                        <a:t>Centers for Medicare and Medicaid Services (CMS)</a:t>
                      </a:r>
                    </a:p>
                  </a:txBody>
                  <a:tcPr>
                    <a:solidFill>
                      <a:schemeClr val="bg1"/>
                    </a:solidFill>
                  </a:tcPr>
                </a:tc>
                <a:extLst>
                  <a:ext uri="{0D108BD9-81ED-4DB2-BD59-A6C34878D82A}">
                    <a16:rowId xmlns:a16="http://schemas.microsoft.com/office/drawing/2014/main" val="2011261091"/>
                  </a:ext>
                </a:extLst>
              </a:tr>
              <a:tr h="511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Overpass" panose="020B0604020202020204" charset="0"/>
                        </a:rPr>
                        <a:t>Anita Allen - </a:t>
                      </a:r>
                      <a:r>
                        <a:rPr lang="en-US" sz="900" b="0" u="sng" dirty="0">
                          <a:solidFill>
                            <a:srgbClr val="08689B"/>
                          </a:solidFill>
                          <a:effectLst/>
                          <a:latin typeface="Overpass" panose="020B0604020202020204" charset="0"/>
                          <a:hlinkClick r:id="rId2"/>
                        </a:rPr>
                        <a:t>Anita.Allen1@cms.hhs.gov</a:t>
                      </a:r>
                      <a:r>
                        <a:rPr lang="en-US" sz="900" b="0" dirty="0">
                          <a:solidFill>
                            <a:srgbClr val="000000"/>
                          </a:solidFill>
                          <a:effectLst/>
                          <a:latin typeface="Overpass" panose="020B0604020202020204" charset="0"/>
                        </a:rPr>
                        <a:t> </a:t>
                      </a:r>
                      <a:br>
                        <a:rPr lang="en-US" sz="900" b="0" dirty="0">
                          <a:solidFill>
                            <a:srgbClr val="000000"/>
                          </a:solidFill>
                          <a:effectLst/>
                          <a:latin typeface="Overpass" panose="020B0604020202020204" charset="0"/>
                        </a:rPr>
                      </a:br>
                      <a:r>
                        <a:rPr lang="en-US" sz="900" b="0" dirty="0">
                          <a:solidFill>
                            <a:schemeClr val="tx1"/>
                          </a:solidFill>
                          <a:latin typeface="Overpass" panose="020B0604020202020204" charset="0"/>
                        </a:rPr>
                        <a:t>Christine Haber - </a:t>
                      </a:r>
                      <a:r>
                        <a:rPr lang="en-US" sz="900" b="0" u="sng" dirty="0">
                          <a:solidFill>
                            <a:srgbClr val="08689B"/>
                          </a:solidFill>
                          <a:effectLst/>
                          <a:latin typeface="Overpass" panose="020B0604020202020204" charset="0"/>
                          <a:hlinkClick r:id="rId7"/>
                        </a:rPr>
                        <a:t>Christine.Haber@hhs.gov</a:t>
                      </a:r>
                      <a:endParaRPr lang="en-US" sz="900" b="0" dirty="0">
                        <a:solidFill>
                          <a:srgbClr val="000000"/>
                        </a:solidFill>
                        <a:effectLst/>
                        <a:latin typeface="Overpass"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Overpass" panose="020B0604020202020204" charset="0"/>
                      </a:endParaRPr>
                    </a:p>
                  </a:txBody>
                  <a:tcPr/>
                </a:tc>
                <a:extLst>
                  <a:ext uri="{0D108BD9-81ED-4DB2-BD59-A6C34878D82A}">
                    <a16:rowId xmlns:a16="http://schemas.microsoft.com/office/drawing/2014/main" val="1387996551"/>
                  </a:ext>
                </a:extLst>
              </a:tr>
              <a:tr h="511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latin typeface="Overpass" panose="020B0604020202020204" charset="0"/>
                        </a:rPr>
                        <a:t>Agency for Healthcare Research and Quality (AHRQ) &amp; Health Resources and Services Administration (HRSA) </a:t>
                      </a:r>
                    </a:p>
                  </a:txBody>
                  <a:tcPr>
                    <a:solidFill>
                      <a:schemeClr val="bg1"/>
                    </a:solidFill>
                  </a:tcPr>
                </a:tc>
                <a:extLst>
                  <a:ext uri="{0D108BD9-81ED-4DB2-BD59-A6C34878D82A}">
                    <a16:rowId xmlns:a16="http://schemas.microsoft.com/office/drawing/2014/main" val="1762436665"/>
                  </a:ext>
                </a:extLst>
              </a:tr>
              <a:tr h="511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Wayne Berry </a:t>
                      </a:r>
                      <a:br>
                        <a:rPr lang="en-US" sz="900" dirty="0">
                          <a:latin typeface="Overpass" panose="020B0604020202020204" charset="0"/>
                        </a:rPr>
                      </a:br>
                      <a:r>
                        <a:rPr lang="en-US" sz="900" b="0" u="sng" dirty="0">
                          <a:solidFill>
                            <a:srgbClr val="08689B"/>
                          </a:solidFill>
                          <a:effectLst/>
                          <a:latin typeface="Overpass" panose="020B0604020202020204" charset="0"/>
                          <a:hlinkClick r:id="rId8"/>
                        </a:rPr>
                        <a:t>Wayne.Berry@hhs.gov</a:t>
                      </a:r>
                      <a:r>
                        <a:rPr lang="en-US" sz="900" b="1" dirty="0">
                          <a:solidFill>
                            <a:srgbClr val="000000"/>
                          </a:solidFill>
                          <a:effectLst/>
                          <a:latin typeface="Overpass" panose="020B0604020202020204" charset="0"/>
                        </a:rPr>
                        <a:t> </a:t>
                      </a:r>
                      <a:endParaRPr lang="en-US" sz="900" dirty="0">
                        <a:latin typeface="Overpass"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latin typeface="Overpass" panose="020B0604020202020204" charset="0"/>
                      </a:endParaRPr>
                    </a:p>
                  </a:txBody>
                  <a:tcPr/>
                </a:tc>
                <a:extLst>
                  <a:ext uri="{0D108BD9-81ED-4DB2-BD59-A6C34878D82A}">
                    <a16:rowId xmlns:a16="http://schemas.microsoft.com/office/drawing/2014/main" val="1192128231"/>
                  </a:ext>
                </a:extLst>
              </a:tr>
            </a:tbl>
          </a:graphicData>
        </a:graphic>
      </p:graphicFrame>
      <p:graphicFrame>
        <p:nvGraphicFramePr>
          <p:cNvPr id="5" name="Table 4">
            <a:extLst>
              <a:ext uri="{FF2B5EF4-FFF2-40B4-BE49-F238E27FC236}">
                <a16:creationId xmlns:a16="http://schemas.microsoft.com/office/drawing/2014/main" id="{5828F787-D132-82C0-B5C4-4BF757763AF2}"/>
              </a:ext>
            </a:extLst>
          </p:cNvPr>
          <p:cNvGraphicFramePr>
            <a:graphicFrameLocks noGrp="1"/>
          </p:cNvGraphicFramePr>
          <p:nvPr>
            <p:extLst>
              <p:ext uri="{D42A27DB-BD31-4B8C-83A1-F6EECF244321}">
                <p14:modId xmlns:p14="http://schemas.microsoft.com/office/powerpoint/2010/main" val="3433785848"/>
              </p:ext>
            </p:extLst>
          </p:nvPr>
        </p:nvGraphicFramePr>
        <p:xfrm>
          <a:off x="3432287" y="775920"/>
          <a:ext cx="3237027" cy="4178233"/>
        </p:xfrm>
        <a:graphic>
          <a:graphicData uri="http://schemas.openxmlformats.org/drawingml/2006/table">
            <a:tbl>
              <a:tblPr firstRow="1" bandRow="1">
                <a:tableStyleId>{5940675A-B579-460E-94D1-54222C63F5DA}</a:tableStyleId>
              </a:tblPr>
              <a:tblGrid>
                <a:gridCol w="3237027">
                  <a:extLst>
                    <a:ext uri="{9D8B030D-6E8A-4147-A177-3AD203B41FA5}">
                      <a16:colId xmlns:a16="http://schemas.microsoft.com/office/drawing/2014/main" val="3217519449"/>
                    </a:ext>
                  </a:extLst>
                </a:gridCol>
              </a:tblGrid>
              <a:tr h="233434">
                <a:tc>
                  <a:txBody>
                    <a:bodyPr/>
                    <a:lstStyle/>
                    <a:p>
                      <a:pPr algn="ctr"/>
                      <a:r>
                        <a:rPr lang="en-US" sz="900" b="1" dirty="0">
                          <a:solidFill>
                            <a:srgbClr val="1F497D"/>
                          </a:solidFill>
                          <a:effectLst/>
                          <a:latin typeface="Overpass" panose="020B0604020202020204" charset="0"/>
                        </a:rPr>
                        <a:t>Administration for Children and Families (ACF)</a:t>
                      </a:r>
                      <a:endParaRPr lang="en-US" sz="900" b="1" dirty="0">
                        <a:solidFill>
                          <a:srgbClr val="1F497D"/>
                        </a:solidFill>
                        <a:latin typeface="Overpass" panose="020B0604020202020204" charset="0"/>
                      </a:endParaRPr>
                    </a:p>
                  </a:txBody>
                  <a:tcPr>
                    <a:solidFill>
                      <a:schemeClr val="bg1"/>
                    </a:solidFill>
                  </a:tcPr>
                </a:tc>
                <a:extLst>
                  <a:ext uri="{0D108BD9-81ED-4DB2-BD59-A6C34878D82A}">
                    <a16:rowId xmlns:a16="http://schemas.microsoft.com/office/drawing/2014/main" val="1714623975"/>
                  </a:ext>
                </a:extLst>
              </a:tr>
              <a:tr h="6307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Christine Haber</a:t>
                      </a:r>
                      <a:br>
                        <a:rPr lang="en-US" sz="900" dirty="0">
                          <a:latin typeface="Overpass" panose="020B0604020202020204" charset="0"/>
                        </a:rPr>
                      </a:br>
                      <a:r>
                        <a:rPr lang="en-US" sz="900" b="0" u="sng" dirty="0">
                          <a:solidFill>
                            <a:srgbClr val="08689B"/>
                          </a:solidFill>
                          <a:effectLst/>
                          <a:latin typeface="Overpass" panose="020B0604020202020204" charset="0"/>
                          <a:hlinkClick r:id="rId7"/>
                        </a:rPr>
                        <a:t>Christine.Haber@hhs.gov</a:t>
                      </a:r>
                      <a:endParaRPr lang="en-US" sz="900" b="0" u="sng" dirty="0">
                        <a:solidFill>
                          <a:srgbClr val="08689B"/>
                        </a:solidFill>
                        <a:effectLst/>
                        <a:latin typeface="Overpass"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Demetrius Kittrell *</a:t>
                      </a:r>
                      <a:r>
                        <a:rPr lang="en-US" sz="900" i="1" dirty="0" err="1">
                          <a:latin typeface="Overpass" panose="020B0604020202020204" charset="0"/>
                        </a:rPr>
                        <a:t>detailee</a:t>
                      </a:r>
                      <a:br>
                        <a:rPr lang="en-US" sz="900" dirty="0">
                          <a:latin typeface="Overpass" panose="020B0604020202020204" charset="0"/>
                        </a:rPr>
                      </a:br>
                      <a:r>
                        <a:rPr lang="en-US" sz="900" b="0" u="sng" dirty="0">
                          <a:solidFill>
                            <a:srgbClr val="08689B"/>
                          </a:solidFill>
                          <a:effectLst/>
                          <a:latin typeface="Overpass" panose="020B0604020202020204" charset="0"/>
                          <a:hlinkClick r:id="rId9"/>
                        </a:rPr>
                        <a:t>Demetrius.Kittrell@acf.hhs.gov</a:t>
                      </a:r>
                      <a:endParaRPr lang="en-US" sz="900" b="0" i="0" dirty="0">
                        <a:solidFill>
                          <a:srgbClr val="000000"/>
                        </a:solidFill>
                        <a:effectLst/>
                        <a:latin typeface="Overpass" panose="020B0604020202020204" charset="0"/>
                      </a:endParaRPr>
                    </a:p>
                  </a:txBody>
                  <a:tcPr/>
                </a:tc>
                <a:extLst>
                  <a:ext uri="{0D108BD9-81ED-4DB2-BD59-A6C34878D82A}">
                    <a16:rowId xmlns:a16="http://schemas.microsoft.com/office/drawing/2014/main" val="3434409414"/>
                  </a:ext>
                </a:extLst>
              </a:tr>
              <a:tr h="4955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effectLst/>
                          <a:latin typeface="Overpass" panose="020B0604020202020204" charset="0"/>
                        </a:rPr>
                        <a:t>Administration for Strategic Preparedness and Response (ASPR) &amp; </a:t>
                      </a:r>
                      <a:r>
                        <a:rPr lang="en-US" sz="900" b="1" dirty="0">
                          <a:solidFill>
                            <a:srgbClr val="1F497D"/>
                          </a:solidFill>
                          <a:latin typeface="Overpass" panose="020B0604020202020204" charset="0"/>
                        </a:rPr>
                        <a:t>Centers for Disease Control and Prevention (CDC)</a:t>
                      </a:r>
                      <a:endParaRPr lang="en-US" sz="900" dirty="0">
                        <a:solidFill>
                          <a:srgbClr val="1F497D"/>
                        </a:solidFill>
                        <a:latin typeface="Overpass" panose="020B0604020202020204" charset="0"/>
                      </a:endParaRPr>
                    </a:p>
                  </a:txBody>
                  <a:tcPr>
                    <a:solidFill>
                      <a:schemeClr val="bg1"/>
                    </a:solidFill>
                  </a:tcPr>
                </a:tc>
                <a:extLst>
                  <a:ext uri="{0D108BD9-81ED-4DB2-BD59-A6C34878D82A}">
                    <a16:rowId xmlns:a16="http://schemas.microsoft.com/office/drawing/2014/main" val="3264319024"/>
                  </a:ext>
                </a:extLst>
              </a:tr>
              <a:tr h="395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LaTonya Dent</a:t>
                      </a:r>
                      <a:br>
                        <a:rPr lang="en-US" sz="900" dirty="0">
                          <a:latin typeface="Overpass" panose="020B0604020202020204" charset="0"/>
                        </a:rPr>
                      </a:br>
                      <a:r>
                        <a:rPr lang="en-US" sz="900" dirty="0">
                          <a:latin typeface="Overpass" panose="020B0604020202020204" charset="0"/>
                          <a:hlinkClick r:id="rId10"/>
                        </a:rPr>
                        <a:t>LaTonya.Dent@hhs.gov</a:t>
                      </a:r>
                      <a:endParaRPr lang="en-US" sz="900" dirty="0">
                        <a:latin typeface="Overpass" panose="020B0604020202020204" charset="0"/>
                      </a:endParaRPr>
                    </a:p>
                  </a:txBody>
                  <a:tcPr/>
                </a:tc>
                <a:extLst>
                  <a:ext uri="{0D108BD9-81ED-4DB2-BD59-A6C34878D82A}">
                    <a16:rowId xmlns:a16="http://schemas.microsoft.com/office/drawing/2014/main" val="1623535288"/>
                  </a:ext>
                </a:extLst>
              </a:tr>
              <a:tr h="4955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latin typeface="Overpass" panose="020B0604020202020204" charset="0"/>
                        </a:rPr>
                        <a:t>Substance Abuse and Mental Health Services Administration (SAMHSA) &amp; Centers for Disease Control and Prevention (CDC)</a:t>
                      </a:r>
                    </a:p>
                  </a:txBody>
                  <a:tcPr>
                    <a:solidFill>
                      <a:schemeClr val="bg1"/>
                    </a:solidFill>
                  </a:tcPr>
                </a:tc>
                <a:extLst>
                  <a:ext uri="{0D108BD9-81ED-4DB2-BD59-A6C34878D82A}">
                    <a16:rowId xmlns:a16="http://schemas.microsoft.com/office/drawing/2014/main" val="3794348214"/>
                  </a:ext>
                </a:extLst>
              </a:tr>
              <a:tr h="395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Gwendolyn Miles</a:t>
                      </a:r>
                      <a:br>
                        <a:rPr lang="en-US" sz="900" b="0" u="sng" dirty="0">
                          <a:solidFill>
                            <a:srgbClr val="08689B"/>
                          </a:solidFill>
                          <a:effectLst/>
                          <a:latin typeface="Overpass" panose="020B0604020202020204" charset="0"/>
                          <a:hlinkClick r:id="rId11"/>
                        </a:rPr>
                      </a:br>
                      <a:r>
                        <a:rPr lang="en-US" sz="900" b="0" u="sng" dirty="0">
                          <a:solidFill>
                            <a:srgbClr val="08689B"/>
                          </a:solidFill>
                          <a:effectLst/>
                          <a:latin typeface="Overpass" panose="020B0604020202020204" charset="0"/>
                          <a:hlinkClick r:id="rId11"/>
                        </a:rPr>
                        <a:t>Gwendolyn.Miles@hhs.gov</a:t>
                      </a:r>
                      <a:r>
                        <a:rPr lang="en-US" sz="900" b="0" dirty="0">
                          <a:solidFill>
                            <a:srgbClr val="000000"/>
                          </a:solidFill>
                          <a:effectLst/>
                          <a:latin typeface="Overpass" panose="020B0604020202020204" charset="0"/>
                        </a:rPr>
                        <a:t> </a:t>
                      </a:r>
                      <a:endParaRPr lang="en-US" sz="900" b="0" i="0" dirty="0">
                        <a:solidFill>
                          <a:srgbClr val="000000"/>
                        </a:solidFill>
                        <a:effectLst/>
                        <a:latin typeface="Overpass" panose="020B0604020202020204" charset="0"/>
                      </a:endParaRPr>
                    </a:p>
                  </a:txBody>
                  <a:tcPr/>
                </a:tc>
                <a:extLst>
                  <a:ext uri="{0D108BD9-81ED-4DB2-BD59-A6C34878D82A}">
                    <a16:rowId xmlns:a16="http://schemas.microsoft.com/office/drawing/2014/main" val="2207323781"/>
                  </a:ext>
                </a:extLst>
              </a:tr>
              <a:tr h="471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effectLst/>
                          <a:latin typeface="Overpass" panose="020B0604020202020204" charset="0"/>
                        </a:rPr>
                        <a:t>Assistant Secretary of Administration (ASA), Office of Acquisition Management Services (OAMS)  (</a:t>
                      </a:r>
                      <a:r>
                        <a:rPr lang="en-US" sz="900" b="1" dirty="0" err="1">
                          <a:solidFill>
                            <a:srgbClr val="1F497D"/>
                          </a:solidFill>
                          <a:effectLst/>
                          <a:latin typeface="Overpass" panose="020B0604020202020204" charset="0"/>
                        </a:rPr>
                        <a:t>StaffDivs</a:t>
                      </a:r>
                      <a:r>
                        <a:rPr lang="en-US" sz="900" b="1" dirty="0">
                          <a:solidFill>
                            <a:srgbClr val="1F497D"/>
                          </a:solidFill>
                          <a:effectLst/>
                          <a:latin typeface="Overpass" panose="020B0604020202020204" charset="0"/>
                        </a:rPr>
                        <a:t>)</a:t>
                      </a:r>
                      <a:r>
                        <a:rPr lang="en-US" sz="900" b="1" dirty="0">
                          <a:solidFill>
                            <a:schemeClr val="bg1"/>
                          </a:solidFill>
                          <a:effectLst/>
                          <a:latin typeface="Overpass" panose="020B0604020202020204" charset="0"/>
                        </a:rPr>
                        <a:t>)</a:t>
                      </a:r>
                      <a:endParaRPr lang="en-US" sz="900" dirty="0">
                        <a:solidFill>
                          <a:schemeClr val="bg1"/>
                        </a:solidFill>
                        <a:latin typeface="Overpass" panose="020B0604020202020204" charset="0"/>
                      </a:endParaRPr>
                    </a:p>
                  </a:txBody>
                  <a:tcPr>
                    <a:solidFill>
                      <a:schemeClr val="bg1"/>
                    </a:solidFill>
                  </a:tcPr>
                </a:tc>
                <a:extLst>
                  <a:ext uri="{0D108BD9-81ED-4DB2-BD59-A6C34878D82A}">
                    <a16:rowId xmlns:a16="http://schemas.microsoft.com/office/drawing/2014/main" val="4160451426"/>
                  </a:ext>
                </a:extLst>
              </a:tr>
              <a:tr h="395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Joshua Blow </a:t>
                      </a:r>
                      <a:br>
                        <a:rPr lang="en-US" sz="900" dirty="0">
                          <a:latin typeface="Overpass" panose="020B0604020202020204" charset="0"/>
                        </a:rPr>
                      </a:br>
                      <a:r>
                        <a:rPr lang="en-US" sz="900" dirty="0">
                          <a:latin typeface="Overpass" panose="020B0604020202020204" charset="0"/>
                          <a:hlinkClick r:id="rId10"/>
                        </a:rPr>
                        <a:t>Joshua.Blow@hhs.gov</a:t>
                      </a:r>
                      <a:endParaRPr lang="en-US" sz="900" dirty="0">
                        <a:latin typeface="Overpass" panose="020B0604020202020204" charset="0"/>
                      </a:endParaRPr>
                    </a:p>
                  </a:txBody>
                  <a:tcPr/>
                </a:tc>
                <a:extLst>
                  <a:ext uri="{0D108BD9-81ED-4DB2-BD59-A6C34878D82A}">
                    <a16:rowId xmlns:a16="http://schemas.microsoft.com/office/drawing/2014/main" val="1286306492"/>
                  </a:ext>
                </a:extLst>
              </a:tr>
              <a:tr h="2460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rgbClr val="1F497D"/>
                          </a:solidFill>
                          <a:effectLst/>
                          <a:latin typeface="Overpass" panose="020B0604020202020204" charset="0"/>
                        </a:rPr>
                        <a:t>Indian Health Service (IHS)</a:t>
                      </a:r>
                    </a:p>
                  </a:txBody>
                  <a:tcPr>
                    <a:solidFill>
                      <a:schemeClr val="bg1"/>
                    </a:solidFill>
                  </a:tcPr>
                </a:tc>
                <a:extLst>
                  <a:ext uri="{0D108BD9-81ED-4DB2-BD59-A6C34878D82A}">
                    <a16:rowId xmlns:a16="http://schemas.microsoft.com/office/drawing/2014/main" val="3931678762"/>
                  </a:ext>
                </a:extLst>
              </a:tr>
              <a:tr h="3954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0" dirty="0">
                          <a:solidFill>
                            <a:schemeClr val="tx1"/>
                          </a:solidFill>
                          <a:effectLst/>
                          <a:latin typeface="Overpass" panose="020B0604020202020204" charset="0"/>
                        </a:rPr>
                        <a:t>Jonathan Ferguson </a:t>
                      </a:r>
                      <a:br>
                        <a:rPr lang="en-US" sz="900" dirty="0">
                          <a:solidFill>
                            <a:schemeClr val="tx1"/>
                          </a:solidFill>
                          <a:latin typeface="Overpass" panose="020B0604020202020204" charset="0"/>
                        </a:rPr>
                      </a:br>
                      <a:r>
                        <a:rPr lang="en-US" sz="900" b="0" i="0" u="sng" dirty="0">
                          <a:solidFill>
                            <a:schemeClr val="tx1"/>
                          </a:solidFill>
                          <a:effectLst/>
                          <a:latin typeface="Overpass" panose="020B0604020202020204" charset="0"/>
                          <a:hlinkClick r:id="rId5">
                            <a:extLst>
                              <a:ext uri="{A12FA001-AC4F-418D-AE19-62706E023703}">
                                <ahyp:hlinkClr xmlns:ahyp="http://schemas.microsoft.com/office/drawing/2018/hyperlinkcolor" val="tx"/>
                              </a:ext>
                            </a:extLst>
                          </a:hlinkClick>
                        </a:rPr>
                        <a:t>Jonathan.Ferguson@hhs.gov</a:t>
                      </a:r>
                      <a:r>
                        <a:rPr lang="en-US" sz="900" b="0" i="0" dirty="0">
                          <a:solidFill>
                            <a:schemeClr val="tx1"/>
                          </a:solidFill>
                          <a:effectLst/>
                          <a:latin typeface="Overpass" panose="020B0604020202020204" charset="0"/>
                        </a:rPr>
                        <a:t> </a:t>
                      </a:r>
                    </a:p>
                  </a:txBody>
                  <a:tcPr/>
                </a:tc>
                <a:extLst>
                  <a:ext uri="{0D108BD9-81ED-4DB2-BD59-A6C34878D82A}">
                    <a16:rowId xmlns:a16="http://schemas.microsoft.com/office/drawing/2014/main" val="1347475999"/>
                  </a:ext>
                </a:extLst>
              </a:tr>
            </a:tbl>
          </a:graphicData>
        </a:graphic>
      </p:graphicFrame>
      <p:graphicFrame>
        <p:nvGraphicFramePr>
          <p:cNvPr id="6" name="Table 5">
            <a:extLst>
              <a:ext uri="{FF2B5EF4-FFF2-40B4-BE49-F238E27FC236}">
                <a16:creationId xmlns:a16="http://schemas.microsoft.com/office/drawing/2014/main" id="{43A9AA7E-9B79-96A1-10A7-FECAFBE60C71}"/>
              </a:ext>
            </a:extLst>
          </p:cNvPr>
          <p:cNvGraphicFramePr>
            <a:graphicFrameLocks noGrp="1"/>
          </p:cNvGraphicFramePr>
          <p:nvPr>
            <p:extLst>
              <p:ext uri="{D42A27DB-BD31-4B8C-83A1-F6EECF244321}">
                <p14:modId xmlns:p14="http://schemas.microsoft.com/office/powerpoint/2010/main" val="1693186574"/>
              </p:ext>
            </p:extLst>
          </p:nvPr>
        </p:nvGraphicFramePr>
        <p:xfrm>
          <a:off x="6770230" y="804948"/>
          <a:ext cx="2061712" cy="2196837"/>
        </p:xfrm>
        <a:graphic>
          <a:graphicData uri="http://schemas.openxmlformats.org/drawingml/2006/table">
            <a:tbl>
              <a:tblPr firstRow="1" bandRow="1">
                <a:tableStyleId>{5940675A-B579-460E-94D1-54222C63F5DA}</a:tableStyleId>
              </a:tblPr>
              <a:tblGrid>
                <a:gridCol w="2061712">
                  <a:extLst>
                    <a:ext uri="{9D8B030D-6E8A-4147-A177-3AD203B41FA5}">
                      <a16:colId xmlns:a16="http://schemas.microsoft.com/office/drawing/2014/main" val="3217519449"/>
                    </a:ext>
                  </a:extLst>
                </a:gridCol>
              </a:tblGrid>
              <a:tr h="806026">
                <a:tc>
                  <a:txBody>
                    <a:bodyPr/>
                    <a:lstStyle/>
                    <a:p>
                      <a:pPr algn="ctr"/>
                      <a:r>
                        <a:rPr lang="en-US" sz="900" b="1" dirty="0">
                          <a:solidFill>
                            <a:srgbClr val="1F497D"/>
                          </a:solidFill>
                          <a:latin typeface="Overpass" panose="020B0604020202020204" charset="0"/>
                        </a:rPr>
                        <a:t>Food and Drug Administration (FDA) and </a:t>
                      </a:r>
                      <a:br>
                        <a:rPr lang="en-US" sz="900" b="1" dirty="0">
                          <a:solidFill>
                            <a:srgbClr val="1F497D"/>
                          </a:solidFill>
                          <a:latin typeface="Overpass" panose="020B0604020202020204" charset="0"/>
                        </a:rPr>
                      </a:br>
                      <a:r>
                        <a:rPr lang="en-US" sz="900" b="1" dirty="0">
                          <a:solidFill>
                            <a:srgbClr val="1F497D"/>
                          </a:solidFill>
                          <a:latin typeface="Overpass" panose="020B0604020202020204" charset="0"/>
                        </a:rPr>
                        <a:t>Advanced Research Projects Agency for Health (ARPA-H)</a:t>
                      </a:r>
                    </a:p>
                  </a:txBody>
                  <a:tcPr>
                    <a:solidFill>
                      <a:schemeClr val="bg1"/>
                    </a:solidFill>
                  </a:tcPr>
                </a:tc>
                <a:extLst>
                  <a:ext uri="{0D108BD9-81ED-4DB2-BD59-A6C34878D82A}">
                    <a16:rowId xmlns:a16="http://schemas.microsoft.com/office/drawing/2014/main" val="1714623975"/>
                  </a:ext>
                </a:extLst>
              </a:tr>
              <a:tr h="4613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Cynthia Anderson</a:t>
                      </a:r>
                      <a:br>
                        <a:rPr lang="en-US" sz="900" dirty="0">
                          <a:latin typeface="Overpass" panose="020B0604020202020204" charset="0"/>
                        </a:rPr>
                      </a:br>
                      <a:r>
                        <a:rPr lang="en-US" sz="900" b="0" i="0" u="sng" dirty="0">
                          <a:solidFill>
                            <a:srgbClr val="08689B"/>
                          </a:solidFill>
                          <a:effectLst/>
                          <a:latin typeface="Overpass" panose="020B0604020202020204" charset="0"/>
                          <a:hlinkClick r:id="rId12"/>
                        </a:rPr>
                        <a:t>Cynthia.Anderson@hhs.gov</a:t>
                      </a:r>
                      <a:endParaRPr lang="en-US" sz="900" b="0" i="0" dirty="0">
                        <a:solidFill>
                          <a:srgbClr val="000000"/>
                        </a:solidFill>
                        <a:effectLst/>
                        <a:latin typeface="Overpass" panose="020B0604020202020204" charset="0"/>
                      </a:endParaRPr>
                    </a:p>
                  </a:txBody>
                  <a:tcPr/>
                </a:tc>
                <a:extLst>
                  <a:ext uri="{0D108BD9-81ED-4DB2-BD59-A6C34878D82A}">
                    <a16:rowId xmlns:a16="http://schemas.microsoft.com/office/drawing/2014/main" val="3434409414"/>
                  </a:ext>
                </a:extLst>
              </a:tr>
              <a:tr h="302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rgbClr val="1F497D"/>
                          </a:solidFill>
                          <a:latin typeface="Overpass" panose="020B0604020202020204" charset="0"/>
                        </a:rPr>
                        <a:t>Office of Inspector General</a:t>
                      </a:r>
                    </a:p>
                  </a:txBody>
                  <a:tcPr>
                    <a:solidFill>
                      <a:schemeClr val="bg1"/>
                    </a:solidFill>
                  </a:tcPr>
                </a:tc>
                <a:extLst>
                  <a:ext uri="{0D108BD9-81ED-4DB2-BD59-A6C34878D82A}">
                    <a16:rowId xmlns:a16="http://schemas.microsoft.com/office/drawing/2014/main" val="2425960539"/>
                  </a:ext>
                </a:extLst>
              </a:tr>
              <a:tr h="626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Overpass" panose="020B0604020202020204" charset="0"/>
                        </a:rPr>
                        <a:t>Amy </a:t>
                      </a:r>
                      <a:r>
                        <a:rPr lang="en-US" sz="900" dirty="0" err="1">
                          <a:latin typeface="Overpass" panose="020B0604020202020204" charset="0"/>
                        </a:rPr>
                        <a:t>Ulisse</a:t>
                      </a:r>
                      <a:r>
                        <a:rPr lang="en-US" sz="900" dirty="0">
                          <a:latin typeface="Overpass" panose="020B0604020202020204" charset="0"/>
                        </a:rPr>
                        <a:t> </a:t>
                      </a:r>
                      <a:br>
                        <a:rPr lang="en-US" sz="900" dirty="0">
                          <a:latin typeface="Overpass" panose="020B0604020202020204" charset="0"/>
                        </a:rPr>
                      </a:br>
                      <a:r>
                        <a:rPr lang="en-US" sz="900" dirty="0">
                          <a:latin typeface="Overpass" panose="020B0604020202020204" charset="0"/>
                          <a:hlinkClick r:id="rId6"/>
                        </a:rPr>
                        <a:t>Amy.Ulisse@hhs.gov</a:t>
                      </a:r>
                      <a:endParaRPr lang="en-US" sz="900" dirty="0">
                        <a:latin typeface="Overpass"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0" dirty="0">
                        <a:solidFill>
                          <a:srgbClr val="000000"/>
                        </a:solidFill>
                        <a:effectLst/>
                        <a:latin typeface="Overpass" panose="020B0604020202020204" charset="0"/>
                      </a:endParaRPr>
                    </a:p>
                  </a:txBody>
                  <a:tcPr/>
                </a:tc>
                <a:extLst>
                  <a:ext uri="{0D108BD9-81ED-4DB2-BD59-A6C34878D82A}">
                    <a16:rowId xmlns:a16="http://schemas.microsoft.com/office/drawing/2014/main" val="1488057394"/>
                  </a:ext>
                </a:extLst>
              </a:tr>
            </a:tbl>
          </a:graphicData>
        </a:graphic>
      </p:graphicFrame>
    </p:spTree>
    <p:extLst>
      <p:ext uri="{BB962C8B-B14F-4D97-AF65-F5344CB8AC3E}">
        <p14:creationId xmlns:p14="http://schemas.microsoft.com/office/powerpoint/2010/main" val="17741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52388-B21C-DDA8-0E48-E354242B3AFD}"/>
              </a:ext>
            </a:extLst>
          </p:cNvPr>
          <p:cNvSpPr>
            <a:spLocks noGrp="1"/>
          </p:cNvSpPr>
          <p:nvPr>
            <p:ph type="title"/>
          </p:nvPr>
        </p:nvSpPr>
        <p:spPr>
          <a:xfrm>
            <a:off x="545471" y="192442"/>
            <a:ext cx="8518700" cy="707700"/>
          </a:xfrm>
        </p:spPr>
        <p:txBody>
          <a:bodyPr/>
          <a:lstStyle/>
          <a:p>
            <a:r>
              <a:rPr lang="en-US" dirty="0"/>
              <a:t>HHS FY23 Small business goal achievements</a:t>
            </a:r>
          </a:p>
        </p:txBody>
      </p:sp>
      <p:graphicFrame>
        <p:nvGraphicFramePr>
          <p:cNvPr id="4" name="Table 3">
            <a:extLst>
              <a:ext uri="{FF2B5EF4-FFF2-40B4-BE49-F238E27FC236}">
                <a16:creationId xmlns:a16="http://schemas.microsoft.com/office/drawing/2014/main" id="{52C9318E-D269-9636-2FC3-F8A554881531}"/>
              </a:ext>
            </a:extLst>
          </p:cNvPr>
          <p:cNvGraphicFramePr>
            <a:graphicFrameLocks noGrp="1"/>
          </p:cNvGraphicFramePr>
          <p:nvPr>
            <p:extLst>
              <p:ext uri="{D42A27DB-BD31-4B8C-83A1-F6EECF244321}">
                <p14:modId xmlns:p14="http://schemas.microsoft.com/office/powerpoint/2010/main" val="752239245"/>
              </p:ext>
            </p:extLst>
          </p:nvPr>
        </p:nvGraphicFramePr>
        <p:xfrm>
          <a:off x="661852" y="1074057"/>
          <a:ext cx="4998719" cy="3774486"/>
        </p:xfrm>
        <a:graphic>
          <a:graphicData uri="http://schemas.openxmlformats.org/drawingml/2006/table">
            <a:tbl>
              <a:tblPr firstRow="1" bandRow="1"/>
              <a:tblGrid>
                <a:gridCol w="1492076">
                  <a:extLst>
                    <a:ext uri="{9D8B030D-6E8A-4147-A177-3AD203B41FA5}">
                      <a16:colId xmlns:a16="http://schemas.microsoft.com/office/drawing/2014/main" val="596308996"/>
                    </a:ext>
                  </a:extLst>
                </a:gridCol>
                <a:gridCol w="891775">
                  <a:extLst>
                    <a:ext uri="{9D8B030D-6E8A-4147-A177-3AD203B41FA5}">
                      <a16:colId xmlns:a16="http://schemas.microsoft.com/office/drawing/2014/main" val="3046889897"/>
                    </a:ext>
                  </a:extLst>
                </a:gridCol>
                <a:gridCol w="1191925">
                  <a:extLst>
                    <a:ext uri="{9D8B030D-6E8A-4147-A177-3AD203B41FA5}">
                      <a16:colId xmlns:a16="http://schemas.microsoft.com/office/drawing/2014/main" val="875596843"/>
                    </a:ext>
                  </a:extLst>
                </a:gridCol>
                <a:gridCol w="1422943">
                  <a:extLst>
                    <a:ext uri="{9D8B030D-6E8A-4147-A177-3AD203B41FA5}">
                      <a16:colId xmlns:a16="http://schemas.microsoft.com/office/drawing/2014/main" val="491539461"/>
                    </a:ext>
                  </a:extLst>
                </a:gridCol>
              </a:tblGrid>
              <a:tr h="576301">
                <a:tc gridSpan="4">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FY23 Small Business Prime Award Achievements</a:t>
                      </a:r>
                    </a:p>
                    <a:p>
                      <a:pPr algn="ctr"/>
                      <a:r>
                        <a:rPr lang="en-US" sz="1000" b="1" dirty="0">
                          <a:solidFill>
                            <a:srgbClr val="000000"/>
                          </a:solidFill>
                          <a:latin typeface="Overpass" panose="020B0604020202020204" charset="0"/>
                        </a:rPr>
                        <a:t>$40.55 Billion in Total Eligible Small Business Dollars</a:t>
                      </a:r>
                      <a:br>
                        <a:rPr lang="en-US" sz="1000" b="1" dirty="0">
                          <a:solidFill>
                            <a:srgbClr val="000000"/>
                          </a:solidFill>
                          <a:latin typeface="Overpass" panose="020B0604020202020204" charset="0"/>
                        </a:rPr>
                      </a:br>
                      <a:r>
                        <a:rPr lang="en-US" sz="1000" b="1" dirty="0">
                          <a:solidFill>
                            <a:srgbClr val="000000"/>
                          </a:solidFill>
                          <a:latin typeface="Overpass" panose="020B0604020202020204" charset="0"/>
                        </a:rPr>
                        <a:t>$10.05 Billion in Small Business Awards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85000"/>
                      </a:srgbClr>
                    </a:solidFill>
                  </a:tcPr>
                </a:tc>
                <a:tc hMerge="1">
                  <a:txBody>
                    <a:bodyPr/>
                    <a:lstStyle/>
                    <a:p>
                      <a:pPr algn="ctr"/>
                      <a:endParaRPr lang="en-US" sz="12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tc>
                <a:tc hMerge="1">
                  <a:txBody>
                    <a:bodyPr/>
                    <a:lstStyle/>
                    <a:p>
                      <a:pPr algn="ctr"/>
                      <a:endParaRPr lang="en-US" sz="1200" dirty="0"/>
                    </a:p>
                  </a:txBody>
                  <a:tcPr/>
                </a:tc>
                <a:extLst>
                  <a:ext uri="{0D108BD9-81ED-4DB2-BD59-A6C34878D82A}">
                    <a16:rowId xmlns:a16="http://schemas.microsoft.com/office/drawing/2014/main" val="2503962931"/>
                  </a:ext>
                </a:extLst>
              </a:tr>
              <a:tr h="770377">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endParaRPr lang="en-US" sz="1000" b="1" dirty="0">
                        <a:solidFill>
                          <a:schemeClr val="bg1"/>
                        </a:solidFill>
                        <a:latin typeface="Overpass" panose="020B0604020202020204" charset="0"/>
                      </a:endParaRPr>
                    </a:p>
                    <a:p>
                      <a:pPr algn="ctr"/>
                      <a:endParaRPr lang="en-US" sz="1000" b="1" dirty="0">
                        <a:solidFill>
                          <a:schemeClr val="bg1"/>
                        </a:solidFill>
                        <a:latin typeface="Overpass" panose="020B0604020202020204" charset="0"/>
                      </a:endParaRPr>
                    </a:p>
                    <a:p>
                      <a:pPr algn="ctr"/>
                      <a:r>
                        <a:rPr lang="en-US" sz="1000" b="1" dirty="0">
                          <a:solidFill>
                            <a:schemeClr val="bg1"/>
                          </a:solidFill>
                          <a:latin typeface="Overpass" panose="020B0604020202020204" charset="0"/>
                        </a:rPr>
                        <a:t>Small Business Category</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chemeClr val="bg1"/>
                          </a:solidFill>
                          <a:latin typeface="Overpass" panose="020B0604020202020204" charset="0"/>
                        </a:rPr>
                        <a:t>FY23 </a:t>
                      </a:r>
                    </a:p>
                    <a:p>
                      <a:pPr algn="ctr"/>
                      <a:r>
                        <a:rPr lang="en-US" sz="1000" b="1" dirty="0">
                          <a:solidFill>
                            <a:schemeClr val="bg1"/>
                          </a:solidFill>
                          <a:latin typeface="Overpass" panose="020B0604020202020204" charset="0"/>
                        </a:rPr>
                        <a:t>HHS Small Business Goals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Overpass" panose="020B0604020202020204" charset="0"/>
                        </a:rPr>
                        <a:t>FY23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Overpass" panose="020B0604020202020204" charset="0"/>
                        </a:rPr>
                        <a:t>HHS Small Business Goal Achievements</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Overpass" panose="020B0604020202020204" charset="0"/>
                        </a:rPr>
                        <a:t>FY23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Overpass" panose="020B0604020202020204" charset="0"/>
                        </a:rPr>
                        <a:t>HHS Small Business Prime Contract Awards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Overpass" panose="020B0604020202020204" charset="0"/>
                        </a:rPr>
                        <a:t>$$$$$</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667173091"/>
                  </a:ext>
                </a:extLst>
              </a:tr>
              <a:tr h="243988">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r>
                        <a:rPr lang="en-US" sz="1000" b="1" dirty="0">
                          <a:solidFill>
                            <a:srgbClr val="00B050"/>
                          </a:solidFill>
                          <a:latin typeface="Overpass" panose="020B0604020202020204" charset="0"/>
                        </a:rPr>
                        <a:t>Small Business (SB)</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22%</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24.78%</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$10.05 Billion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153019193"/>
                  </a:ext>
                </a:extLst>
              </a:tr>
              <a:tr h="41092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r>
                        <a:rPr lang="en-US" sz="1000" b="1" dirty="0">
                          <a:solidFill>
                            <a:srgbClr val="00B050"/>
                          </a:solidFill>
                          <a:latin typeface="Overpass" panose="020B0604020202020204" charset="0"/>
                        </a:rPr>
                        <a:t>Small Disadvantaged Business (SDB)</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13.08%</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13.49%</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$5.47 Billion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72987455"/>
                  </a:ext>
                </a:extLst>
              </a:tr>
              <a:tr h="410926">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r>
                        <a:rPr lang="en-US" sz="1000" b="1" dirty="0">
                          <a:solidFill>
                            <a:srgbClr val="00B050"/>
                          </a:solidFill>
                          <a:latin typeface="Overpass" panose="020B0604020202020204" charset="0"/>
                        </a:rPr>
                        <a:t>Women-Owned Small Business (WOSB)</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5%</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6.67%</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B050"/>
                          </a:solidFill>
                          <a:latin typeface="Overpass" panose="020B0604020202020204" charset="0"/>
                        </a:rPr>
                        <a:t>$2.70 Billion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3327159"/>
                  </a:ext>
                </a:extLst>
              </a:tr>
              <a:tr h="577865">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r>
                        <a:rPr lang="en-US" sz="1000" b="1" dirty="0">
                          <a:solidFill>
                            <a:srgbClr val="000000"/>
                          </a:solidFill>
                          <a:latin typeface="Overpass" panose="020B0604020202020204" charset="0"/>
                        </a:rPr>
                        <a:t>Service-Disabled Veteran Owned Small Business (SDVOSB)</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3%</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2.21%</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$894.54 Million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884177386"/>
                  </a:ext>
                </a:extLst>
              </a:tr>
              <a:tr h="629322">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r>
                        <a:rPr lang="en-US" sz="1000" b="1" dirty="0">
                          <a:solidFill>
                            <a:srgbClr val="000000"/>
                          </a:solidFill>
                          <a:latin typeface="Overpass" panose="020B0604020202020204" charset="0"/>
                        </a:rPr>
                        <a:t>Historically Underutilized Business Zone Small Business (HUBZone)</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3%</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2.19%</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eorgia"/>
                        </a:defRPr>
                      </a:lvl1pPr>
                      <a:lvl2pPr marL="457200" algn="l" defTabSz="914400" rtl="0" eaLnBrk="1" latinLnBrk="0" hangingPunct="1">
                        <a:defRPr sz="1800" kern="1200">
                          <a:solidFill>
                            <a:schemeClr val="tx1"/>
                          </a:solidFill>
                          <a:latin typeface="Georgia"/>
                        </a:defRPr>
                      </a:lvl2pPr>
                      <a:lvl3pPr marL="914400" algn="l" defTabSz="914400" rtl="0" eaLnBrk="1" latinLnBrk="0" hangingPunct="1">
                        <a:defRPr sz="1800" kern="1200">
                          <a:solidFill>
                            <a:schemeClr val="tx1"/>
                          </a:solidFill>
                          <a:latin typeface="Georgia"/>
                        </a:defRPr>
                      </a:lvl3pPr>
                      <a:lvl4pPr marL="1371600" algn="l" defTabSz="914400" rtl="0" eaLnBrk="1" latinLnBrk="0" hangingPunct="1">
                        <a:defRPr sz="1800" kern="1200">
                          <a:solidFill>
                            <a:schemeClr val="tx1"/>
                          </a:solidFill>
                          <a:latin typeface="Georgia"/>
                        </a:defRPr>
                      </a:lvl4pPr>
                      <a:lvl5pPr marL="1828800" algn="l" defTabSz="914400" rtl="0" eaLnBrk="1" latinLnBrk="0" hangingPunct="1">
                        <a:defRPr sz="1800" kern="1200">
                          <a:solidFill>
                            <a:schemeClr val="tx1"/>
                          </a:solidFill>
                          <a:latin typeface="Georgia"/>
                        </a:defRPr>
                      </a:lvl5pPr>
                      <a:lvl6pPr marL="2286000" algn="l" defTabSz="914400" rtl="0" eaLnBrk="1" latinLnBrk="0" hangingPunct="1">
                        <a:defRPr sz="1800" kern="1200">
                          <a:solidFill>
                            <a:schemeClr val="tx1"/>
                          </a:solidFill>
                          <a:latin typeface="Georgia"/>
                        </a:defRPr>
                      </a:lvl6pPr>
                      <a:lvl7pPr marL="2743200" algn="l" defTabSz="914400" rtl="0" eaLnBrk="1" latinLnBrk="0" hangingPunct="1">
                        <a:defRPr sz="1800" kern="1200">
                          <a:solidFill>
                            <a:schemeClr val="tx1"/>
                          </a:solidFill>
                          <a:latin typeface="Georgia"/>
                        </a:defRPr>
                      </a:lvl7pPr>
                      <a:lvl8pPr marL="3200400" algn="l" defTabSz="914400" rtl="0" eaLnBrk="1" latinLnBrk="0" hangingPunct="1">
                        <a:defRPr sz="1800" kern="1200">
                          <a:solidFill>
                            <a:schemeClr val="tx1"/>
                          </a:solidFill>
                          <a:latin typeface="Georgia"/>
                        </a:defRPr>
                      </a:lvl8pPr>
                      <a:lvl9pPr marL="3657600" algn="l" defTabSz="914400" rtl="0" eaLnBrk="1" latinLnBrk="0" hangingPunct="1">
                        <a:defRPr sz="1800" kern="1200">
                          <a:solidFill>
                            <a:schemeClr val="tx1"/>
                          </a:solidFill>
                          <a:latin typeface="Georgia"/>
                        </a:defRPr>
                      </a:lvl9pPr>
                    </a:lstStyle>
                    <a:p>
                      <a:pPr algn="ctr"/>
                      <a:r>
                        <a:rPr lang="en-US" sz="1000" b="1" dirty="0">
                          <a:solidFill>
                            <a:srgbClr val="000000"/>
                          </a:solidFill>
                          <a:latin typeface="Overpass" panose="020B0604020202020204" charset="0"/>
                        </a:rPr>
                        <a:t>$887.88 Million</a:t>
                      </a: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38413774"/>
                  </a:ext>
                </a:extLst>
              </a:tr>
            </a:tbl>
          </a:graphicData>
        </a:graphic>
      </p:graphicFrame>
      <p:sp>
        <p:nvSpPr>
          <p:cNvPr id="5" name="TextBox 4">
            <a:extLst>
              <a:ext uri="{FF2B5EF4-FFF2-40B4-BE49-F238E27FC236}">
                <a16:creationId xmlns:a16="http://schemas.microsoft.com/office/drawing/2014/main" id="{47C517FB-54AA-DDAC-961D-54BB46111BBA}"/>
              </a:ext>
            </a:extLst>
          </p:cNvPr>
          <p:cNvSpPr txBox="1"/>
          <p:nvPr/>
        </p:nvSpPr>
        <p:spPr>
          <a:xfrm>
            <a:off x="5912723" y="1945637"/>
            <a:ext cx="2868420" cy="2031325"/>
          </a:xfrm>
          <a:prstGeom prst="rect">
            <a:avLst/>
          </a:prstGeom>
          <a:solidFill>
            <a:srgbClr val="FFFF99"/>
          </a:solidFill>
          <a:scene3d>
            <a:camera prst="orthographicFront"/>
            <a:lightRig rig="threePt" dir="t"/>
          </a:scene3d>
          <a:sp3d>
            <a:bevelT/>
          </a:sp3d>
        </p:spPr>
        <p:txBody>
          <a:bodyPr wrap="square" rtlCol="0">
            <a:spAutoFit/>
          </a:bodyPr>
          <a:lstStyle/>
          <a:p>
            <a:pPr algn="ctr"/>
            <a:r>
              <a:rPr lang="en-US" sz="1400" b="1" u="sng" dirty="0">
                <a:latin typeface="Overpass" panose="020B0604020202020204" charset="0"/>
              </a:rPr>
              <a:t>Good News</a:t>
            </a:r>
            <a:br>
              <a:rPr lang="en-US" sz="1400" b="1" u="sng" dirty="0">
                <a:latin typeface="Overpass" panose="020B0604020202020204" charset="0"/>
              </a:rPr>
            </a:br>
            <a:endParaRPr lang="en-US" sz="1400" b="1" u="sng" dirty="0">
              <a:latin typeface="Overpass" panose="020B0604020202020204" charset="0"/>
            </a:endParaRPr>
          </a:p>
          <a:p>
            <a:pPr marL="285750" indent="-285750">
              <a:buFont typeface="Arial" panose="020B0604020202020204" pitchFamily="34" charset="0"/>
              <a:buChar char="•"/>
            </a:pPr>
            <a:r>
              <a:rPr lang="en-US" sz="1400" b="1" dirty="0">
                <a:latin typeface="Overpass" panose="020B0604020202020204" charset="0"/>
              </a:rPr>
              <a:t>In FY23, HHS achieved 3 out of the five small business goal categories!</a:t>
            </a:r>
            <a:br>
              <a:rPr lang="en-US" sz="1400" b="1" dirty="0">
                <a:latin typeface="Overpass" panose="020B0604020202020204" charset="0"/>
              </a:rPr>
            </a:br>
            <a:endParaRPr lang="en-US" sz="1400" b="1" dirty="0">
              <a:latin typeface="Overpass" panose="020B0604020202020204" charset="0"/>
            </a:endParaRPr>
          </a:p>
          <a:p>
            <a:pPr marL="285750" indent="-285750">
              <a:buFont typeface="Arial" panose="020B0604020202020204" pitchFamily="34" charset="0"/>
              <a:buChar char="•"/>
            </a:pPr>
            <a:r>
              <a:rPr lang="en-US" sz="1400" b="1" dirty="0">
                <a:latin typeface="Overpass" panose="020B0604020202020204" charset="0"/>
              </a:rPr>
              <a:t>Increased prime contract dollar spend in all small business categories </a:t>
            </a:r>
          </a:p>
        </p:txBody>
      </p:sp>
    </p:spTree>
    <p:extLst>
      <p:ext uri="{BB962C8B-B14F-4D97-AF65-F5344CB8AC3E}">
        <p14:creationId xmlns:p14="http://schemas.microsoft.com/office/powerpoint/2010/main" val="14586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52388-B21C-DDA8-0E48-E354242B3AFD}"/>
              </a:ext>
            </a:extLst>
          </p:cNvPr>
          <p:cNvSpPr>
            <a:spLocks noGrp="1"/>
          </p:cNvSpPr>
          <p:nvPr>
            <p:ph type="title"/>
          </p:nvPr>
        </p:nvSpPr>
        <p:spPr>
          <a:xfrm>
            <a:off x="217950" y="141642"/>
            <a:ext cx="8518700" cy="707700"/>
          </a:xfrm>
        </p:spPr>
        <p:txBody>
          <a:bodyPr/>
          <a:lstStyle/>
          <a:p>
            <a:pPr algn="ctr"/>
            <a:r>
              <a:rPr lang="en-US" dirty="0"/>
              <a:t>HHS FY24 Small business goals</a:t>
            </a:r>
          </a:p>
        </p:txBody>
      </p:sp>
      <p:graphicFrame>
        <p:nvGraphicFramePr>
          <p:cNvPr id="2" name="Table 6">
            <a:extLst>
              <a:ext uri="{FF2B5EF4-FFF2-40B4-BE49-F238E27FC236}">
                <a16:creationId xmlns:a16="http://schemas.microsoft.com/office/drawing/2014/main" id="{87525573-29CB-469B-C2FD-DD086FF40B54}"/>
              </a:ext>
            </a:extLst>
          </p:cNvPr>
          <p:cNvGraphicFramePr>
            <a:graphicFrameLocks noGrp="1"/>
          </p:cNvGraphicFramePr>
          <p:nvPr>
            <p:extLst>
              <p:ext uri="{D42A27DB-BD31-4B8C-83A1-F6EECF244321}">
                <p14:modId xmlns:p14="http://schemas.microsoft.com/office/powerpoint/2010/main" val="2495216125"/>
              </p:ext>
            </p:extLst>
          </p:nvPr>
        </p:nvGraphicFramePr>
        <p:xfrm>
          <a:off x="1466850" y="1118927"/>
          <a:ext cx="6210300" cy="3388360"/>
        </p:xfrm>
        <a:graphic>
          <a:graphicData uri="http://schemas.openxmlformats.org/drawingml/2006/table">
            <a:tbl>
              <a:tblPr firstRow="1" bandRow="1">
                <a:tableStyleId>{5940675A-B579-460E-94D1-54222C63F5DA}</a:tableStyleId>
              </a:tblPr>
              <a:tblGrid>
                <a:gridCol w="2715155">
                  <a:extLst>
                    <a:ext uri="{9D8B030D-6E8A-4147-A177-3AD203B41FA5}">
                      <a16:colId xmlns:a16="http://schemas.microsoft.com/office/drawing/2014/main" val="2188116625"/>
                    </a:ext>
                  </a:extLst>
                </a:gridCol>
                <a:gridCol w="1701842">
                  <a:extLst>
                    <a:ext uri="{9D8B030D-6E8A-4147-A177-3AD203B41FA5}">
                      <a16:colId xmlns:a16="http://schemas.microsoft.com/office/drawing/2014/main" val="2773549117"/>
                    </a:ext>
                  </a:extLst>
                </a:gridCol>
                <a:gridCol w="1793303">
                  <a:extLst>
                    <a:ext uri="{9D8B030D-6E8A-4147-A177-3AD203B41FA5}">
                      <a16:colId xmlns:a16="http://schemas.microsoft.com/office/drawing/2014/main" val="1826218616"/>
                    </a:ext>
                  </a:extLst>
                </a:gridCol>
              </a:tblGrid>
              <a:tr h="370840">
                <a:tc>
                  <a:txBody>
                    <a:bodyPr/>
                    <a:lstStyle/>
                    <a:p>
                      <a:r>
                        <a:rPr lang="en-US" b="1" dirty="0">
                          <a:solidFill>
                            <a:schemeClr val="bg1"/>
                          </a:solidFill>
                          <a:latin typeface="Overpass" panose="020B0604020202020204" charset="0"/>
                        </a:rPr>
                        <a:t>Category</a:t>
                      </a:r>
                    </a:p>
                  </a:txBody>
                  <a:tcPr>
                    <a:solidFill>
                      <a:schemeClr val="tx1"/>
                    </a:solidFill>
                  </a:tcPr>
                </a:tc>
                <a:tc>
                  <a:txBody>
                    <a:bodyPr/>
                    <a:lstStyle/>
                    <a:p>
                      <a:pPr algn="ctr"/>
                      <a:r>
                        <a:rPr lang="en-US" b="1" dirty="0">
                          <a:solidFill>
                            <a:schemeClr val="bg1"/>
                          </a:solidFill>
                          <a:latin typeface="Overpass" panose="020B0604020202020204" charset="0"/>
                        </a:rPr>
                        <a:t>Prime </a:t>
                      </a:r>
                      <a:br>
                        <a:rPr lang="en-US" b="1" dirty="0">
                          <a:solidFill>
                            <a:schemeClr val="bg1"/>
                          </a:solidFill>
                          <a:latin typeface="Overpass" panose="020B0604020202020204" charset="0"/>
                        </a:rPr>
                      </a:br>
                      <a:r>
                        <a:rPr lang="en-US" b="1" dirty="0">
                          <a:solidFill>
                            <a:schemeClr val="bg1"/>
                          </a:solidFill>
                          <a:latin typeface="Overpass" panose="020B0604020202020204" charset="0"/>
                        </a:rPr>
                        <a:t>SB Goals</a:t>
                      </a:r>
                    </a:p>
                  </a:txBody>
                  <a:tcPr>
                    <a:solidFill>
                      <a:schemeClr val="tx1"/>
                    </a:solidFill>
                  </a:tcPr>
                </a:tc>
                <a:tc>
                  <a:txBody>
                    <a:bodyPr/>
                    <a:lstStyle/>
                    <a:p>
                      <a:pPr algn="ctr"/>
                      <a:r>
                        <a:rPr lang="en-US" b="1" dirty="0">
                          <a:solidFill>
                            <a:schemeClr val="bg1"/>
                          </a:solidFill>
                          <a:latin typeface="Overpass" panose="020B0604020202020204" charset="0"/>
                        </a:rPr>
                        <a:t>Subcontracting </a:t>
                      </a:r>
                      <a:br>
                        <a:rPr lang="en-US" b="1" dirty="0">
                          <a:solidFill>
                            <a:schemeClr val="bg1"/>
                          </a:solidFill>
                          <a:latin typeface="Overpass" panose="020B0604020202020204" charset="0"/>
                        </a:rPr>
                      </a:br>
                      <a:r>
                        <a:rPr lang="en-US" b="1" dirty="0">
                          <a:solidFill>
                            <a:schemeClr val="bg1"/>
                          </a:solidFill>
                          <a:latin typeface="Overpass" panose="020B0604020202020204" charset="0"/>
                        </a:rPr>
                        <a:t>SB Goals </a:t>
                      </a:r>
                    </a:p>
                  </a:txBody>
                  <a:tcPr>
                    <a:solidFill>
                      <a:schemeClr val="tx1"/>
                    </a:solidFill>
                  </a:tcPr>
                </a:tc>
                <a:extLst>
                  <a:ext uri="{0D108BD9-81ED-4DB2-BD59-A6C34878D82A}">
                    <a16:rowId xmlns:a16="http://schemas.microsoft.com/office/drawing/2014/main" val="697257419"/>
                  </a:ext>
                </a:extLst>
              </a:tr>
              <a:tr h="370840">
                <a:tc>
                  <a:txBody>
                    <a:bodyPr/>
                    <a:lstStyle/>
                    <a:p>
                      <a:r>
                        <a:rPr lang="en-US" dirty="0">
                          <a:latin typeface="Overpass" panose="020B0604020202020204" charset="0"/>
                        </a:rPr>
                        <a:t>Small Business</a:t>
                      </a:r>
                    </a:p>
                  </a:txBody>
                  <a:tcPr/>
                </a:tc>
                <a:tc>
                  <a:txBody>
                    <a:bodyPr/>
                    <a:lstStyle/>
                    <a:p>
                      <a:pPr algn="ctr"/>
                      <a:r>
                        <a:rPr lang="en-US" dirty="0">
                          <a:latin typeface="Overpass" panose="020B0604020202020204" charset="0"/>
                        </a:rPr>
                        <a:t>23%</a:t>
                      </a:r>
                    </a:p>
                  </a:txBody>
                  <a:tcPr/>
                </a:tc>
                <a:tc>
                  <a:txBody>
                    <a:bodyPr/>
                    <a:lstStyle/>
                    <a:p>
                      <a:pPr algn="ctr"/>
                      <a:r>
                        <a:rPr lang="en-US" dirty="0">
                          <a:latin typeface="Overpass" panose="020B0604020202020204" charset="0"/>
                        </a:rPr>
                        <a:t>31%</a:t>
                      </a:r>
                    </a:p>
                  </a:txBody>
                  <a:tcPr/>
                </a:tc>
                <a:extLst>
                  <a:ext uri="{0D108BD9-81ED-4DB2-BD59-A6C34878D82A}">
                    <a16:rowId xmlns:a16="http://schemas.microsoft.com/office/drawing/2014/main" val="1975749675"/>
                  </a:ext>
                </a:extLst>
              </a:tr>
              <a:tr h="370840">
                <a:tc>
                  <a:txBody>
                    <a:bodyPr/>
                    <a:lstStyle/>
                    <a:p>
                      <a:r>
                        <a:rPr lang="en-US" dirty="0">
                          <a:latin typeface="Overpass" panose="020B0604020202020204" charset="0"/>
                        </a:rPr>
                        <a:t>Small Disadvantaged Business (SDB)</a:t>
                      </a:r>
                    </a:p>
                  </a:txBody>
                  <a:tcPr/>
                </a:tc>
                <a:tc>
                  <a:txBody>
                    <a:bodyPr/>
                    <a:lstStyle/>
                    <a:p>
                      <a:pPr algn="ctr"/>
                      <a:r>
                        <a:rPr lang="en-US" dirty="0">
                          <a:latin typeface="Overpass" panose="020B0604020202020204" charset="0"/>
                        </a:rPr>
                        <a:t>14.75%</a:t>
                      </a:r>
                    </a:p>
                  </a:txBody>
                  <a:tcPr/>
                </a:tc>
                <a:tc>
                  <a:txBody>
                    <a:bodyPr/>
                    <a:lstStyle/>
                    <a:p>
                      <a:pPr algn="ctr"/>
                      <a:r>
                        <a:rPr lang="en-US" dirty="0">
                          <a:latin typeface="Overpass" panose="020B0604020202020204" charset="0"/>
                        </a:rPr>
                        <a:t>5%</a:t>
                      </a:r>
                    </a:p>
                  </a:txBody>
                  <a:tcPr/>
                </a:tc>
                <a:extLst>
                  <a:ext uri="{0D108BD9-81ED-4DB2-BD59-A6C34878D82A}">
                    <a16:rowId xmlns:a16="http://schemas.microsoft.com/office/drawing/2014/main" val="2767477334"/>
                  </a:ext>
                </a:extLst>
              </a:tr>
              <a:tr h="370840">
                <a:tc>
                  <a:txBody>
                    <a:bodyPr/>
                    <a:lstStyle/>
                    <a:p>
                      <a:r>
                        <a:rPr lang="en-US" dirty="0">
                          <a:latin typeface="Overpass" panose="020B0604020202020204" charset="0"/>
                        </a:rPr>
                        <a:t>Women-Owned Small Business (WOSB)</a:t>
                      </a:r>
                    </a:p>
                  </a:txBody>
                  <a:tcPr/>
                </a:tc>
                <a:tc>
                  <a:txBody>
                    <a:bodyPr/>
                    <a:lstStyle/>
                    <a:p>
                      <a:pPr algn="ctr"/>
                      <a:r>
                        <a:rPr lang="en-US" dirty="0">
                          <a:latin typeface="Overpass" panose="020B0604020202020204" charset="0"/>
                        </a:rPr>
                        <a:t>5%</a:t>
                      </a:r>
                    </a:p>
                  </a:txBody>
                  <a:tcPr/>
                </a:tc>
                <a:tc>
                  <a:txBody>
                    <a:bodyPr/>
                    <a:lstStyle/>
                    <a:p>
                      <a:pPr algn="ctr"/>
                      <a:r>
                        <a:rPr lang="en-US" dirty="0">
                          <a:latin typeface="Overpass" panose="020B0604020202020204" charset="0"/>
                        </a:rPr>
                        <a:t>5%</a:t>
                      </a:r>
                    </a:p>
                  </a:txBody>
                  <a:tcPr/>
                </a:tc>
                <a:extLst>
                  <a:ext uri="{0D108BD9-81ED-4DB2-BD59-A6C34878D82A}">
                    <a16:rowId xmlns:a16="http://schemas.microsoft.com/office/drawing/2014/main" val="229353888"/>
                  </a:ext>
                </a:extLst>
              </a:tr>
              <a:tr h="370840">
                <a:tc>
                  <a:txBody>
                    <a:bodyPr/>
                    <a:lstStyle/>
                    <a:p>
                      <a:r>
                        <a:rPr lang="en-US" dirty="0">
                          <a:latin typeface="Overpass" panose="020B0604020202020204" charset="0"/>
                        </a:rPr>
                        <a:t>Service-Disabled Veteran Owned Small Business (SDVOSB)</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Overpass" panose="020B0604020202020204" charset="0"/>
                        </a:rPr>
                        <a:t>5%</a:t>
                      </a:r>
                    </a:p>
                    <a:p>
                      <a:pPr algn="ctr"/>
                      <a:endParaRPr lang="en-US" dirty="0">
                        <a:latin typeface="Overpass" panose="020B0604020202020204" charset="0"/>
                      </a:endParaRPr>
                    </a:p>
                  </a:txBody>
                  <a:tcPr/>
                </a:tc>
                <a:tc>
                  <a:txBody>
                    <a:bodyPr/>
                    <a:lstStyle/>
                    <a:p>
                      <a:pPr algn="ctr"/>
                      <a:r>
                        <a:rPr lang="en-US" dirty="0">
                          <a:latin typeface="Overpass" panose="020B0604020202020204" charset="0"/>
                        </a:rPr>
                        <a:t>5%</a:t>
                      </a:r>
                    </a:p>
                  </a:txBody>
                  <a:tcPr/>
                </a:tc>
                <a:extLst>
                  <a:ext uri="{0D108BD9-81ED-4DB2-BD59-A6C34878D82A}">
                    <a16:rowId xmlns:a16="http://schemas.microsoft.com/office/drawing/2014/main" val="2991492018"/>
                  </a:ext>
                </a:extLst>
              </a:tr>
              <a:tr h="370840">
                <a:tc>
                  <a:txBody>
                    <a:bodyPr/>
                    <a:lstStyle/>
                    <a:p>
                      <a:r>
                        <a:rPr lang="en-US" dirty="0">
                          <a:latin typeface="Overpass" panose="020B0604020202020204" charset="0"/>
                        </a:rPr>
                        <a:t>Historically Underutilized Business Zone Small Business (HUBZone)</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Overpass" panose="020B0604020202020204" charset="0"/>
                        </a:rPr>
                        <a:t>3%</a:t>
                      </a:r>
                    </a:p>
                    <a:p>
                      <a:pPr algn="ctr"/>
                      <a:endParaRPr lang="en-US" dirty="0">
                        <a:latin typeface="Overpass" panose="020B0604020202020204" charset="0"/>
                      </a:endParaRPr>
                    </a:p>
                  </a:txBody>
                  <a:tcPr/>
                </a:tc>
                <a:tc>
                  <a:txBody>
                    <a:bodyPr/>
                    <a:lstStyle/>
                    <a:p>
                      <a:pPr algn="ctr"/>
                      <a:r>
                        <a:rPr lang="en-US" dirty="0">
                          <a:latin typeface="Overpass" panose="020B0604020202020204" charset="0"/>
                        </a:rPr>
                        <a:t>3%</a:t>
                      </a:r>
                    </a:p>
                  </a:txBody>
                  <a:tcPr/>
                </a:tc>
                <a:extLst>
                  <a:ext uri="{0D108BD9-81ED-4DB2-BD59-A6C34878D82A}">
                    <a16:rowId xmlns:a16="http://schemas.microsoft.com/office/drawing/2014/main" val="3054728673"/>
                  </a:ext>
                </a:extLst>
              </a:tr>
            </a:tbl>
          </a:graphicData>
        </a:graphic>
      </p:graphicFrame>
    </p:spTree>
    <p:extLst>
      <p:ext uri="{BB962C8B-B14F-4D97-AF65-F5344CB8AC3E}">
        <p14:creationId xmlns:p14="http://schemas.microsoft.com/office/powerpoint/2010/main" val="13789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ECC2D-F9F4-6E03-F3DB-AF0093712E48}"/>
              </a:ext>
            </a:extLst>
          </p:cNvPr>
          <p:cNvSpPr>
            <a:spLocks noGrp="1"/>
          </p:cNvSpPr>
          <p:nvPr>
            <p:ph type="title"/>
          </p:nvPr>
        </p:nvSpPr>
        <p:spPr>
          <a:xfrm>
            <a:off x="199774" y="129234"/>
            <a:ext cx="8721902" cy="707700"/>
          </a:xfrm>
        </p:spPr>
        <p:txBody>
          <a:bodyPr/>
          <a:lstStyle/>
          <a:p>
            <a:r>
              <a:rPr lang="en-US" sz="3900" dirty="0"/>
              <a:t>FY23 Top HHS 10 Operating Divisions by Dollar Spend </a:t>
            </a:r>
          </a:p>
        </p:txBody>
      </p:sp>
      <p:graphicFrame>
        <p:nvGraphicFramePr>
          <p:cNvPr id="6" name="Table 5">
            <a:extLst>
              <a:ext uri="{FF2B5EF4-FFF2-40B4-BE49-F238E27FC236}">
                <a16:creationId xmlns:a16="http://schemas.microsoft.com/office/drawing/2014/main" id="{CCE52F56-C5C0-32FF-0729-DB847822208F}"/>
              </a:ext>
            </a:extLst>
          </p:cNvPr>
          <p:cNvGraphicFramePr>
            <a:graphicFrameLocks noGrp="1"/>
          </p:cNvGraphicFramePr>
          <p:nvPr>
            <p:extLst>
              <p:ext uri="{D42A27DB-BD31-4B8C-83A1-F6EECF244321}">
                <p14:modId xmlns:p14="http://schemas.microsoft.com/office/powerpoint/2010/main" val="3353839411"/>
              </p:ext>
            </p:extLst>
          </p:nvPr>
        </p:nvGraphicFramePr>
        <p:xfrm>
          <a:off x="266801" y="1036835"/>
          <a:ext cx="8610397" cy="3688080"/>
        </p:xfrm>
        <a:graphic>
          <a:graphicData uri="http://schemas.openxmlformats.org/drawingml/2006/table">
            <a:tbl>
              <a:tblPr firstRow="1" bandRow="1">
                <a:tableStyleId>{5940675A-B579-460E-94D1-54222C63F5DA}</a:tableStyleId>
              </a:tblPr>
              <a:tblGrid>
                <a:gridCol w="6280312">
                  <a:extLst>
                    <a:ext uri="{9D8B030D-6E8A-4147-A177-3AD203B41FA5}">
                      <a16:colId xmlns:a16="http://schemas.microsoft.com/office/drawing/2014/main" val="3457525821"/>
                    </a:ext>
                  </a:extLst>
                </a:gridCol>
                <a:gridCol w="2330085">
                  <a:extLst>
                    <a:ext uri="{9D8B030D-6E8A-4147-A177-3AD203B41FA5}">
                      <a16:colId xmlns:a16="http://schemas.microsoft.com/office/drawing/2014/main" val="1918558161"/>
                    </a:ext>
                  </a:extLst>
                </a:gridCol>
              </a:tblGrid>
              <a:tr h="326657">
                <a:tc>
                  <a:txBody>
                    <a:bodyPr/>
                    <a:lstStyle/>
                    <a:p>
                      <a:pPr algn="ctr"/>
                      <a:r>
                        <a:rPr lang="en-US" sz="1600" b="1" dirty="0">
                          <a:solidFill>
                            <a:schemeClr val="bg1"/>
                          </a:solidFill>
                          <a:latin typeface="Overpass" panose="020B0604020202020204" charset="0"/>
                        </a:rPr>
                        <a:t>Operating Division</a:t>
                      </a:r>
                    </a:p>
                  </a:txBody>
                  <a:tcPr>
                    <a:solidFill>
                      <a:srgbClr val="1F497D"/>
                    </a:solidFill>
                  </a:tcPr>
                </a:tc>
                <a:tc>
                  <a:txBody>
                    <a:bodyPr/>
                    <a:lstStyle/>
                    <a:p>
                      <a:pPr algn="ctr"/>
                      <a:r>
                        <a:rPr lang="en-US" sz="1600" b="1" dirty="0">
                          <a:solidFill>
                            <a:schemeClr val="bg1"/>
                          </a:solidFill>
                          <a:latin typeface="Overpass" panose="020B0604020202020204" charset="0"/>
                        </a:rPr>
                        <a:t>Dollar Spend</a:t>
                      </a:r>
                    </a:p>
                  </a:txBody>
                  <a:tcPr>
                    <a:solidFill>
                      <a:srgbClr val="1F497D"/>
                    </a:solidFill>
                  </a:tcPr>
                </a:tc>
                <a:extLst>
                  <a:ext uri="{0D108BD9-81ED-4DB2-BD59-A6C34878D82A}">
                    <a16:rowId xmlns:a16="http://schemas.microsoft.com/office/drawing/2014/main" val="3298140503"/>
                  </a:ext>
                </a:extLst>
              </a:tr>
              <a:tr h="326657">
                <a:tc>
                  <a:txBody>
                    <a:bodyPr/>
                    <a:lstStyle/>
                    <a:p>
                      <a:pPr algn="ctr"/>
                      <a:r>
                        <a:rPr lang="en-US" sz="1600" b="0" i="0" u="none" strike="noStrike" cap="none" dirty="0">
                          <a:solidFill>
                            <a:schemeClr val="tx1"/>
                          </a:solidFill>
                          <a:effectLst/>
                          <a:latin typeface="Overpass" panose="020B0604020202020204" charset="0"/>
                          <a:ea typeface="+mn-ea"/>
                          <a:cs typeface="+mn-cs"/>
                          <a:sym typeface="Arial"/>
                        </a:rPr>
                        <a:t>Administration for Strategic Preparedness and Response</a:t>
                      </a:r>
                      <a:endParaRPr lang="en-US" sz="1600" dirty="0">
                        <a:latin typeface="Overpass" panose="020B0604020202020204" charset="0"/>
                      </a:endParaRPr>
                    </a:p>
                  </a:txBody>
                  <a:tcPr/>
                </a:tc>
                <a:tc>
                  <a:txBody>
                    <a:bodyPr/>
                    <a:lstStyle/>
                    <a:p>
                      <a:pPr algn="ctr"/>
                      <a:r>
                        <a:rPr lang="en-US" sz="1600" dirty="0">
                          <a:latin typeface="Overpass" panose="020B0604020202020204" charset="0"/>
                        </a:rPr>
                        <a:t>$8.78B</a:t>
                      </a:r>
                    </a:p>
                  </a:txBody>
                  <a:tcPr/>
                </a:tc>
                <a:extLst>
                  <a:ext uri="{0D108BD9-81ED-4DB2-BD59-A6C34878D82A}">
                    <a16:rowId xmlns:a16="http://schemas.microsoft.com/office/drawing/2014/main" val="1168756716"/>
                  </a:ext>
                </a:extLst>
              </a:tr>
              <a:tr h="326657">
                <a:tc>
                  <a:txBody>
                    <a:bodyPr/>
                    <a:lstStyle/>
                    <a:p>
                      <a:pPr algn="ctr"/>
                      <a:r>
                        <a:rPr lang="en-US" sz="1600" dirty="0">
                          <a:latin typeface="Overpass" panose="020B0604020202020204" charset="0"/>
                        </a:rPr>
                        <a:t>Centers for Disease Control and Prevention</a:t>
                      </a:r>
                    </a:p>
                  </a:txBody>
                  <a:tcPr/>
                </a:tc>
                <a:tc>
                  <a:txBody>
                    <a:bodyPr/>
                    <a:lstStyle/>
                    <a:p>
                      <a:pPr algn="ctr"/>
                      <a:r>
                        <a:rPr lang="en-US" sz="1600" dirty="0">
                          <a:latin typeface="Overpass" panose="020B0604020202020204" charset="0"/>
                        </a:rPr>
                        <a:t>$7.92B</a:t>
                      </a:r>
                    </a:p>
                  </a:txBody>
                  <a:tcPr/>
                </a:tc>
                <a:extLst>
                  <a:ext uri="{0D108BD9-81ED-4DB2-BD59-A6C34878D82A}">
                    <a16:rowId xmlns:a16="http://schemas.microsoft.com/office/drawing/2014/main" val="30275898"/>
                  </a:ext>
                </a:extLst>
              </a:tr>
              <a:tr h="326657">
                <a:tc>
                  <a:txBody>
                    <a:bodyPr/>
                    <a:lstStyle/>
                    <a:p>
                      <a:pPr algn="ctr"/>
                      <a:r>
                        <a:rPr lang="en-US" sz="1600" dirty="0">
                          <a:latin typeface="Overpass" panose="020B0604020202020204" charset="0"/>
                        </a:rPr>
                        <a:t>National Institutes of Health</a:t>
                      </a:r>
                    </a:p>
                  </a:txBody>
                  <a:tcPr/>
                </a:tc>
                <a:tc>
                  <a:txBody>
                    <a:bodyPr/>
                    <a:lstStyle/>
                    <a:p>
                      <a:pPr algn="ctr"/>
                      <a:r>
                        <a:rPr lang="en-US" sz="1600" dirty="0">
                          <a:latin typeface="Overpass" panose="020B0604020202020204" charset="0"/>
                        </a:rPr>
                        <a:t>$7.91B</a:t>
                      </a:r>
                    </a:p>
                  </a:txBody>
                  <a:tcPr/>
                </a:tc>
                <a:extLst>
                  <a:ext uri="{0D108BD9-81ED-4DB2-BD59-A6C34878D82A}">
                    <a16:rowId xmlns:a16="http://schemas.microsoft.com/office/drawing/2014/main" val="952711770"/>
                  </a:ext>
                </a:extLst>
              </a:tr>
              <a:tr h="326657">
                <a:tc>
                  <a:txBody>
                    <a:bodyPr/>
                    <a:lstStyle/>
                    <a:p>
                      <a:pPr algn="ctr"/>
                      <a:r>
                        <a:rPr lang="en-US" sz="1600" dirty="0">
                          <a:latin typeface="Overpass" panose="020B0604020202020204" charset="0"/>
                        </a:rPr>
                        <a:t>Centers For Medicare and Medicaid Services</a:t>
                      </a:r>
                    </a:p>
                  </a:txBody>
                  <a:tcPr/>
                </a:tc>
                <a:tc>
                  <a:txBody>
                    <a:bodyPr/>
                    <a:lstStyle/>
                    <a:p>
                      <a:pPr algn="ctr"/>
                      <a:r>
                        <a:rPr lang="en-US" sz="1600" dirty="0">
                          <a:latin typeface="Overpass" panose="020B0604020202020204" charset="0"/>
                        </a:rPr>
                        <a:t>$7.44B</a:t>
                      </a:r>
                    </a:p>
                  </a:txBody>
                  <a:tcPr/>
                </a:tc>
                <a:extLst>
                  <a:ext uri="{0D108BD9-81ED-4DB2-BD59-A6C34878D82A}">
                    <a16:rowId xmlns:a16="http://schemas.microsoft.com/office/drawing/2014/main" val="1621134512"/>
                  </a:ext>
                </a:extLst>
              </a:tr>
              <a:tr h="326657">
                <a:tc>
                  <a:txBody>
                    <a:bodyPr/>
                    <a:lstStyle/>
                    <a:p>
                      <a:pPr algn="ctr"/>
                      <a:r>
                        <a:rPr lang="en-US" sz="1600" dirty="0">
                          <a:latin typeface="Overpass" panose="020B0604020202020204" charset="0"/>
                        </a:rPr>
                        <a:t>Food and Drug Administration</a:t>
                      </a:r>
                    </a:p>
                  </a:txBody>
                  <a:tcPr/>
                </a:tc>
                <a:tc>
                  <a:txBody>
                    <a:bodyPr/>
                    <a:lstStyle/>
                    <a:p>
                      <a:pPr algn="ctr"/>
                      <a:r>
                        <a:rPr lang="en-US" sz="1600" dirty="0">
                          <a:latin typeface="Overpass" panose="020B0604020202020204" charset="0"/>
                        </a:rPr>
                        <a:t>$1.93B</a:t>
                      </a:r>
                    </a:p>
                  </a:txBody>
                  <a:tcPr/>
                </a:tc>
                <a:extLst>
                  <a:ext uri="{0D108BD9-81ED-4DB2-BD59-A6C34878D82A}">
                    <a16:rowId xmlns:a16="http://schemas.microsoft.com/office/drawing/2014/main" val="664462316"/>
                  </a:ext>
                </a:extLst>
              </a:tr>
              <a:tr h="326657">
                <a:tc>
                  <a:txBody>
                    <a:bodyPr/>
                    <a:lstStyle/>
                    <a:p>
                      <a:pPr algn="ctr"/>
                      <a:r>
                        <a:rPr lang="en-US" sz="1600" dirty="0">
                          <a:latin typeface="Overpass" panose="020B0604020202020204" charset="0"/>
                        </a:rPr>
                        <a:t>Indian Health Service</a:t>
                      </a:r>
                    </a:p>
                  </a:txBody>
                  <a:tcPr/>
                </a:tc>
                <a:tc>
                  <a:txBody>
                    <a:bodyPr/>
                    <a:lstStyle/>
                    <a:p>
                      <a:pPr algn="ctr"/>
                      <a:r>
                        <a:rPr lang="en-US" sz="1600" dirty="0">
                          <a:latin typeface="Overpass" panose="020B0604020202020204" charset="0"/>
                        </a:rPr>
                        <a:t>$1.35B</a:t>
                      </a:r>
                    </a:p>
                  </a:txBody>
                  <a:tcPr/>
                </a:tc>
                <a:extLst>
                  <a:ext uri="{0D108BD9-81ED-4DB2-BD59-A6C34878D82A}">
                    <a16:rowId xmlns:a16="http://schemas.microsoft.com/office/drawing/2014/main" val="2959970585"/>
                  </a:ext>
                </a:extLst>
              </a:tr>
              <a:tr h="326657">
                <a:tc>
                  <a:txBody>
                    <a:bodyPr/>
                    <a:lstStyle/>
                    <a:p>
                      <a:pPr algn="ctr"/>
                      <a:r>
                        <a:rPr lang="en-US" sz="1600" dirty="0">
                          <a:latin typeface="Overpass" panose="020B0604020202020204" charset="0"/>
                        </a:rPr>
                        <a:t>Administration for Children and Families</a:t>
                      </a:r>
                    </a:p>
                  </a:txBody>
                  <a:tcPr/>
                </a:tc>
                <a:tc>
                  <a:txBody>
                    <a:bodyPr/>
                    <a:lstStyle/>
                    <a:p>
                      <a:pPr algn="ctr"/>
                      <a:r>
                        <a:rPr lang="en-US" sz="1600" dirty="0">
                          <a:latin typeface="Overpass" panose="020B0604020202020204" charset="0"/>
                        </a:rPr>
                        <a:t>$1.14B</a:t>
                      </a:r>
                    </a:p>
                  </a:txBody>
                  <a:tcPr/>
                </a:tc>
                <a:extLst>
                  <a:ext uri="{0D108BD9-81ED-4DB2-BD59-A6C34878D82A}">
                    <a16:rowId xmlns:a16="http://schemas.microsoft.com/office/drawing/2014/main" val="3914396113"/>
                  </a:ext>
                </a:extLst>
              </a:tr>
              <a:tr h="326657">
                <a:tc>
                  <a:txBody>
                    <a:bodyPr/>
                    <a:lstStyle/>
                    <a:p>
                      <a:pPr algn="ctr"/>
                      <a:r>
                        <a:rPr lang="en-US" sz="1600" dirty="0">
                          <a:latin typeface="Overpass" panose="020B0604020202020204" charset="0"/>
                        </a:rPr>
                        <a:t> Assistant Secretary For Administration</a:t>
                      </a:r>
                    </a:p>
                  </a:txBody>
                  <a:tcPr/>
                </a:tc>
                <a:tc>
                  <a:txBody>
                    <a:bodyPr/>
                    <a:lstStyle/>
                    <a:p>
                      <a:pPr algn="ctr"/>
                      <a:r>
                        <a:rPr lang="en-US" sz="1600" dirty="0">
                          <a:latin typeface="Overpass" panose="020B0604020202020204" charset="0"/>
                        </a:rPr>
                        <a:t>$997.29M</a:t>
                      </a:r>
                    </a:p>
                  </a:txBody>
                  <a:tcPr/>
                </a:tc>
                <a:extLst>
                  <a:ext uri="{0D108BD9-81ED-4DB2-BD59-A6C34878D82A}">
                    <a16:rowId xmlns:a16="http://schemas.microsoft.com/office/drawing/2014/main" val="4034949847"/>
                  </a:ext>
                </a:extLst>
              </a:tr>
              <a:tr h="326657">
                <a:tc>
                  <a:txBody>
                    <a:bodyPr/>
                    <a:lstStyle/>
                    <a:p>
                      <a:pPr algn="ctr"/>
                      <a:r>
                        <a:rPr lang="en-US" sz="1600" dirty="0">
                          <a:latin typeface="Overpass" panose="020B0604020202020204" charset="0"/>
                        </a:rPr>
                        <a:t>Health Resources and Services Administration</a:t>
                      </a:r>
                    </a:p>
                  </a:txBody>
                  <a:tcPr/>
                </a:tc>
                <a:tc>
                  <a:txBody>
                    <a:bodyPr/>
                    <a:lstStyle/>
                    <a:p>
                      <a:pPr algn="ctr"/>
                      <a:r>
                        <a:rPr lang="en-US" sz="1600" dirty="0">
                          <a:latin typeface="Overpass" panose="020B0604020202020204" charset="0"/>
                        </a:rPr>
                        <a:t>$607.82M</a:t>
                      </a:r>
                    </a:p>
                  </a:txBody>
                  <a:tcPr/>
                </a:tc>
                <a:extLst>
                  <a:ext uri="{0D108BD9-81ED-4DB2-BD59-A6C34878D82A}">
                    <a16:rowId xmlns:a16="http://schemas.microsoft.com/office/drawing/2014/main" val="2124811129"/>
                  </a:ext>
                </a:extLst>
              </a:tr>
              <a:tr h="326657">
                <a:tc>
                  <a:txBody>
                    <a:bodyPr/>
                    <a:lstStyle/>
                    <a:p>
                      <a:pPr algn="ctr"/>
                      <a:r>
                        <a:rPr lang="en-US" sz="1600" dirty="0">
                          <a:latin typeface="Overpass" panose="020B0604020202020204" charset="0"/>
                        </a:rPr>
                        <a:t>Substance Abuse and Mental Health Services Administration</a:t>
                      </a:r>
                    </a:p>
                  </a:txBody>
                  <a:tcPr/>
                </a:tc>
                <a:tc>
                  <a:txBody>
                    <a:bodyPr/>
                    <a:lstStyle/>
                    <a:p>
                      <a:pPr algn="ctr"/>
                      <a:r>
                        <a:rPr lang="en-US" sz="1600" dirty="0">
                          <a:latin typeface="Overpass" panose="020B0604020202020204" charset="0"/>
                        </a:rPr>
                        <a:t>$303.58M</a:t>
                      </a:r>
                    </a:p>
                  </a:txBody>
                  <a:tcPr/>
                </a:tc>
                <a:extLst>
                  <a:ext uri="{0D108BD9-81ED-4DB2-BD59-A6C34878D82A}">
                    <a16:rowId xmlns:a16="http://schemas.microsoft.com/office/drawing/2014/main" val="2369069522"/>
                  </a:ext>
                </a:extLst>
              </a:tr>
            </a:tbl>
          </a:graphicData>
        </a:graphic>
      </p:graphicFrame>
    </p:spTree>
    <p:extLst>
      <p:ext uri="{BB962C8B-B14F-4D97-AF65-F5344CB8AC3E}">
        <p14:creationId xmlns:p14="http://schemas.microsoft.com/office/powerpoint/2010/main" val="258670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ECC2D-F9F4-6E03-F3DB-AF0093712E48}"/>
              </a:ext>
            </a:extLst>
          </p:cNvPr>
          <p:cNvSpPr>
            <a:spLocks noGrp="1"/>
          </p:cNvSpPr>
          <p:nvPr>
            <p:ph type="title"/>
          </p:nvPr>
        </p:nvSpPr>
        <p:spPr>
          <a:xfrm>
            <a:off x="199774" y="129234"/>
            <a:ext cx="8721902" cy="707700"/>
          </a:xfrm>
        </p:spPr>
        <p:txBody>
          <a:bodyPr/>
          <a:lstStyle/>
          <a:p>
            <a:pPr algn="ctr"/>
            <a:r>
              <a:rPr lang="en-US" sz="3900" dirty="0"/>
              <a:t>FY23 Top HHS NAICS Codes </a:t>
            </a:r>
          </a:p>
        </p:txBody>
      </p:sp>
      <p:graphicFrame>
        <p:nvGraphicFramePr>
          <p:cNvPr id="2" name="Table 5">
            <a:extLst>
              <a:ext uri="{FF2B5EF4-FFF2-40B4-BE49-F238E27FC236}">
                <a16:creationId xmlns:a16="http://schemas.microsoft.com/office/drawing/2014/main" id="{EB50809D-A7BD-1C98-1543-C4AB3BD2CB48}"/>
              </a:ext>
            </a:extLst>
          </p:cNvPr>
          <p:cNvGraphicFramePr>
            <a:graphicFrameLocks noGrp="1"/>
          </p:cNvGraphicFramePr>
          <p:nvPr>
            <p:extLst>
              <p:ext uri="{D42A27DB-BD31-4B8C-83A1-F6EECF244321}">
                <p14:modId xmlns:p14="http://schemas.microsoft.com/office/powerpoint/2010/main" val="3457206694"/>
              </p:ext>
            </p:extLst>
          </p:nvPr>
        </p:nvGraphicFramePr>
        <p:xfrm>
          <a:off x="396366" y="934370"/>
          <a:ext cx="8351267" cy="3901440"/>
        </p:xfrm>
        <a:graphic>
          <a:graphicData uri="http://schemas.openxmlformats.org/drawingml/2006/table">
            <a:tbl>
              <a:tblPr firstRow="1" bandRow="1">
                <a:tableStyleId>{5940675A-B579-460E-94D1-54222C63F5DA}</a:tableStyleId>
              </a:tblPr>
              <a:tblGrid>
                <a:gridCol w="959915">
                  <a:extLst>
                    <a:ext uri="{9D8B030D-6E8A-4147-A177-3AD203B41FA5}">
                      <a16:colId xmlns:a16="http://schemas.microsoft.com/office/drawing/2014/main" val="4168695127"/>
                    </a:ext>
                  </a:extLst>
                </a:gridCol>
                <a:gridCol w="5391157">
                  <a:extLst>
                    <a:ext uri="{9D8B030D-6E8A-4147-A177-3AD203B41FA5}">
                      <a16:colId xmlns:a16="http://schemas.microsoft.com/office/drawing/2014/main" val="3457525821"/>
                    </a:ext>
                  </a:extLst>
                </a:gridCol>
                <a:gridCol w="2000195">
                  <a:extLst>
                    <a:ext uri="{9D8B030D-6E8A-4147-A177-3AD203B41FA5}">
                      <a16:colId xmlns:a16="http://schemas.microsoft.com/office/drawing/2014/main" val="1918558161"/>
                    </a:ext>
                  </a:extLst>
                </a:gridCol>
              </a:tblGrid>
              <a:tr h="489823">
                <a:tc>
                  <a:txBody>
                    <a:bodyPr/>
                    <a:lstStyle/>
                    <a:p>
                      <a:pPr algn="ctr"/>
                      <a:r>
                        <a:rPr lang="en-US" sz="1400" b="1" dirty="0">
                          <a:solidFill>
                            <a:schemeClr val="bg1"/>
                          </a:solidFill>
                          <a:latin typeface="Overpass" panose="020B0604020202020204" charset="0"/>
                        </a:rPr>
                        <a:t>NAICS Code</a:t>
                      </a:r>
                    </a:p>
                  </a:txBody>
                  <a:tcPr>
                    <a:solidFill>
                      <a:srgbClr val="1F497D"/>
                    </a:solidFill>
                  </a:tcPr>
                </a:tc>
                <a:tc>
                  <a:txBody>
                    <a:bodyPr/>
                    <a:lstStyle/>
                    <a:p>
                      <a:pPr algn="ctr"/>
                      <a:r>
                        <a:rPr lang="en-US" sz="1400" b="1" dirty="0">
                          <a:solidFill>
                            <a:schemeClr val="bg1"/>
                          </a:solidFill>
                          <a:latin typeface="Overpass" panose="020B0604020202020204" charset="0"/>
                        </a:rPr>
                        <a:t>Description</a:t>
                      </a:r>
                    </a:p>
                  </a:txBody>
                  <a:tcPr>
                    <a:solidFill>
                      <a:srgbClr val="1F497D"/>
                    </a:solidFill>
                  </a:tcPr>
                </a:tc>
                <a:tc>
                  <a:txBody>
                    <a:bodyPr/>
                    <a:lstStyle/>
                    <a:p>
                      <a:pPr algn="ctr"/>
                      <a:r>
                        <a:rPr lang="en-US" sz="1400" b="1" dirty="0">
                          <a:solidFill>
                            <a:schemeClr val="bg1"/>
                          </a:solidFill>
                          <a:latin typeface="Overpass" panose="020B0604020202020204" charset="0"/>
                        </a:rPr>
                        <a:t>Dollar Spend</a:t>
                      </a:r>
                    </a:p>
                  </a:txBody>
                  <a:tcPr>
                    <a:solidFill>
                      <a:srgbClr val="1F497D"/>
                    </a:solidFill>
                  </a:tcPr>
                </a:tc>
                <a:extLst>
                  <a:ext uri="{0D108BD9-81ED-4DB2-BD59-A6C34878D82A}">
                    <a16:rowId xmlns:a16="http://schemas.microsoft.com/office/drawing/2014/main" val="3298140503"/>
                  </a:ext>
                </a:extLst>
              </a:tr>
              <a:tr h="283582">
                <a:tc>
                  <a:txBody>
                    <a:bodyPr/>
                    <a:lstStyle/>
                    <a:p>
                      <a:pPr algn="ctr"/>
                      <a:r>
                        <a:rPr lang="en-US" sz="1400" dirty="0">
                          <a:latin typeface="Overpass" panose="020B0604020202020204" charset="0"/>
                        </a:rPr>
                        <a:t>325412</a:t>
                      </a:r>
                    </a:p>
                  </a:txBody>
                  <a:tcPr/>
                </a:tc>
                <a:tc>
                  <a:txBody>
                    <a:bodyPr/>
                    <a:lstStyle/>
                    <a:p>
                      <a:pPr algn="ctr"/>
                      <a:r>
                        <a:rPr lang="en-US" sz="1400" b="0" i="0" u="none" strike="noStrike" cap="none" dirty="0">
                          <a:solidFill>
                            <a:schemeClr val="tx1"/>
                          </a:solidFill>
                          <a:effectLst/>
                          <a:latin typeface="Overpass" panose="020B0604020202020204" charset="0"/>
                          <a:ea typeface="+mn-ea"/>
                          <a:cs typeface="+mn-cs"/>
                          <a:sym typeface="Arial"/>
                        </a:rPr>
                        <a:t>Pharmaceutical Preparation Manufacturing</a:t>
                      </a:r>
                      <a:endParaRPr lang="en-US" sz="1400" dirty="0">
                        <a:latin typeface="Overpass" panose="020B0604020202020204" charset="0"/>
                      </a:endParaRPr>
                    </a:p>
                  </a:txBody>
                  <a:tcPr/>
                </a:tc>
                <a:tc>
                  <a:txBody>
                    <a:bodyPr/>
                    <a:lstStyle/>
                    <a:p>
                      <a:pPr algn="ctr"/>
                      <a:r>
                        <a:rPr lang="en-US" sz="1400" dirty="0">
                          <a:latin typeface="Overpass" panose="020B0604020202020204" charset="0"/>
                        </a:rPr>
                        <a:t>$5.09B</a:t>
                      </a:r>
                    </a:p>
                  </a:txBody>
                  <a:tcPr/>
                </a:tc>
                <a:extLst>
                  <a:ext uri="{0D108BD9-81ED-4DB2-BD59-A6C34878D82A}">
                    <a16:rowId xmlns:a16="http://schemas.microsoft.com/office/drawing/2014/main" val="1168756716"/>
                  </a:ext>
                </a:extLst>
              </a:tr>
              <a:tr h="489823">
                <a:tc>
                  <a:txBody>
                    <a:bodyPr/>
                    <a:lstStyle/>
                    <a:p>
                      <a:pPr algn="ctr"/>
                      <a:r>
                        <a:rPr lang="en-US" sz="1400" dirty="0">
                          <a:latin typeface="Overpass" panose="020B0604020202020204" charset="0"/>
                        </a:rPr>
                        <a:t>541714</a:t>
                      </a:r>
                    </a:p>
                  </a:txBody>
                  <a:tcPr/>
                </a:tc>
                <a:tc>
                  <a:txBody>
                    <a:bodyPr/>
                    <a:lstStyle/>
                    <a:p>
                      <a:pPr algn="ctr"/>
                      <a:r>
                        <a:rPr lang="en-US" sz="1400" dirty="0">
                          <a:latin typeface="Overpass" panose="020B0604020202020204" charset="0"/>
                        </a:rPr>
                        <a:t>Research and Technology in Biotechnology (except Nanobiotechnology)</a:t>
                      </a:r>
                    </a:p>
                  </a:txBody>
                  <a:tcPr/>
                </a:tc>
                <a:tc>
                  <a:txBody>
                    <a:bodyPr/>
                    <a:lstStyle/>
                    <a:p>
                      <a:pPr algn="ctr"/>
                      <a:r>
                        <a:rPr lang="en-US" sz="1400" dirty="0">
                          <a:latin typeface="Overpass" panose="020B0604020202020204" charset="0"/>
                        </a:rPr>
                        <a:t>$4.50B</a:t>
                      </a:r>
                    </a:p>
                  </a:txBody>
                  <a:tcPr/>
                </a:tc>
                <a:extLst>
                  <a:ext uri="{0D108BD9-81ED-4DB2-BD59-A6C34878D82A}">
                    <a16:rowId xmlns:a16="http://schemas.microsoft.com/office/drawing/2014/main" val="30275898"/>
                  </a:ext>
                </a:extLst>
              </a:tr>
              <a:tr h="283582">
                <a:tc>
                  <a:txBody>
                    <a:bodyPr/>
                    <a:lstStyle/>
                    <a:p>
                      <a:pPr algn="ctr"/>
                      <a:r>
                        <a:rPr lang="en-US" sz="1400" dirty="0">
                          <a:latin typeface="Overpass" panose="020B0604020202020204" charset="0"/>
                        </a:rPr>
                        <a:t>541512</a:t>
                      </a:r>
                    </a:p>
                  </a:txBody>
                  <a:tcPr/>
                </a:tc>
                <a:tc>
                  <a:txBody>
                    <a:bodyPr/>
                    <a:lstStyle/>
                    <a:p>
                      <a:pPr algn="ctr"/>
                      <a:r>
                        <a:rPr lang="en-US" sz="1400" dirty="0">
                          <a:latin typeface="Overpass" panose="020B0604020202020204" charset="0"/>
                        </a:rPr>
                        <a:t>Computer Systems Design Services</a:t>
                      </a:r>
                    </a:p>
                  </a:txBody>
                  <a:tcPr/>
                </a:tc>
                <a:tc>
                  <a:txBody>
                    <a:bodyPr/>
                    <a:lstStyle/>
                    <a:p>
                      <a:pPr algn="ctr"/>
                      <a:r>
                        <a:rPr lang="en-US" sz="1400" dirty="0">
                          <a:latin typeface="Overpass" panose="020B0604020202020204" charset="0"/>
                        </a:rPr>
                        <a:t>$3.48B</a:t>
                      </a:r>
                    </a:p>
                  </a:txBody>
                  <a:tcPr/>
                </a:tc>
                <a:extLst>
                  <a:ext uri="{0D108BD9-81ED-4DB2-BD59-A6C34878D82A}">
                    <a16:rowId xmlns:a16="http://schemas.microsoft.com/office/drawing/2014/main" val="952711770"/>
                  </a:ext>
                </a:extLst>
              </a:tr>
              <a:tr h="489823">
                <a:tc>
                  <a:txBody>
                    <a:bodyPr/>
                    <a:lstStyle/>
                    <a:p>
                      <a:pPr algn="ctr"/>
                      <a:r>
                        <a:rPr lang="en-US" sz="1400" dirty="0">
                          <a:latin typeface="Overpass" panose="020B0604020202020204" charset="0"/>
                        </a:rPr>
                        <a:t>541715</a:t>
                      </a:r>
                    </a:p>
                  </a:txBody>
                  <a:tcPr/>
                </a:tc>
                <a:tc>
                  <a:txBody>
                    <a:bodyPr/>
                    <a:lstStyle/>
                    <a:p>
                      <a:pPr algn="ctr"/>
                      <a:r>
                        <a:rPr lang="en-US" sz="1400" dirty="0">
                          <a:latin typeface="Overpass" panose="020B0604020202020204" charset="0"/>
                        </a:rPr>
                        <a:t>Research and Development in the Physical, Engineering, and Life Sciences (except Nanotechnology and Biotechnology)</a:t>
                      </a:r>
                    </a:p>
                  </a:txBody>
                  <a:tcPr/>
                </a:tc>
                <a:tc>
                  <a:txBody>
                    <a:bodyPr/>
                    <a:lstStyle/>
                    <a:p>
                      <a:pPr algn="ctr"/>
                      <a:r>
                        <a:rPr lang="en-US" sz="1400" dirty="0">
                          <a:latin typeface="Overpass" panose="020B0604020202020204" charset="0"/>
                        </a:rPr>
                        <a:t>$3.07B</a:t>
                      </a:r>
                    </a:p>
                  </a:txBody>
                  <a:tcPr/>
                </a:tc>
                <a:extLst>
                  <a:ext uri="{0D108BD9-81ED-4DB2-BD59-A6C34878D82A}">
                    <a16:rowId xmlns:a16="http://schemas.microsoft.com/office/drawing/2014/main" val="1621134512"/>
                  </a:ext>
                </a:extLst>
              </a:tr>
              <a:tr h="489823">
                <a:tc>
                  <a:txBody>
                    <a:bodyPr/>
                    <a:lstStyle/>
                    <a:p>
                      <a:pPr algn="ctr"/>
                      <a:r>
                        <a:rPr lang="en-US" sz="1400" dirty="0">
                          <a:latin typeface="Overpass" panose="020B0604020202020204" charset="0"/>
                        </a:rPr>
                        <a:t>541611</a:t>
                      </a:r>
                    </a:p>
                  </a:txBody>
                  <a:tcPr/>
                </a:tc>
                <a:tc>
                  <a:txBody>
                    <a:bodyPr/>
                    <a:lstStyle/>
                    <a:p>
                      <a:pPr algn="ctr"/>
                      <a:r>
                        <a:rPr lang="en-US" sz="1400" dirty="0">
                          <a:latin typeface="Overpass" panose="020B0604020202020204" charset="0"/>
                        </a:rPr>
                        <a:t>Administrative Management and General Management Consulting Services</a:t>
                      </a:r>
                    </a:p>
                  </a:txBody>
                  <a:tcPr/>
                </a:tc>
                <a:tc>
                  <a:txBody>
                    <a:bodyPr/>
                    <a:lstStyle/>
                    <a:p>
                      <a:pPr algn="ctr"/>
                      <a:r>
                        <a:rPr lang="en-US" sz="1400" dirty="0">
                          <a:latin typeface="Overpass" panose="020B0604020202020204" charset="0"/>
                        </a:rPr>
                        <a:t>$2.18BM</a:t>
                      </a:r>
                    </a:p>
                  </a:txBody>
                  <a:tcPr/>
                </a:tc>
                <a:extLst>
                  <a:ext uri="{0D108BD9-81ED-4DB2-BD59-A6C34878D82A}">
                    <a16:rowId xmlns:a16="http://schemas.microsoft.com/office/drawing/2014/main" val="664462316"/>
                  </a:ext>
                </a:extLst>
              </a:tr>
              <a:tr h="283582">
                <a:tc>
                  <a:txBody>
                    <a:bodyPr/>
                    <a:lstStyle/>
                    <a:p>
                      <a:pPr algn="ctr"/>
                      <a:r>
                        <a:rPr lang="en-US" sz="1400" dirty="0">
                          <a:latin typeface="Overpass" panose="020B0604020202020204" charset="0"/>
                        </a:rPr>
                        <a:t>541519</a:t>
                      </a:r>
                    </a:p>
                  </a:txBody>
                  <a:tcPr/>
                </a:tc>
                <a:tc>
                  <a:txBody>
                    <a:bodyPr/>
                    <a:lstStyle/>
                    <a:p>
                      <a:pPr algn="ctr"/>
                      <a:r>
                        <a:rPr lang="en-US" sz="1400" dirty="0">
                          <a:latin typeface="Overpass" panose="020B0604020202020204" charset="0"/>
                        </a:rPr>
                        <a:t>Other Computer Related Services</a:t>
                      </a:r>
                    </a:p>
                  </a:txBody>
                  <a:tcPr/>
                </a:tc>
                <a:tc>
                  <a:txBody>
                    <a:bodyPr/>
                    <a:lstStyle/>
                    <a:p>
                      <a:pPr algn="ctr"/>
                      <a:r>
                        <a:rPr lang="en-US" sz="1400" dirty="0">
                          <a:latin typeface="Overpass" panose="020B0604020202020204" charset="0"/>
                        </a:rPr>
                        <a:t>$1.92B</a:t>
                      </a:r>
                    </a:p>
                  </a:txBody>
                  <a:tcPr/>
                </a:tc>
                <a:extLst>
                  <a:ext uri="{0D108BD9-81ED-4DB2-BD59-A6C34878D82A}">
                    <a16:rowId xmlns:a16="http://schemas.microsoft.com/office/drawing/2014/main" val="2959970585"/>
                  </a:ext>
                </a:extLst>
              </a:tr>
              <a:tr h="283582">
                <a:tc>
                  <a:txBody>
                    <a:bodyPr/>
                    <a:lstStyle/>
                    <a:p>
                      <a:pPr algn="ctr"/>
                      <a:r>
                        <a:rPr lang="en-US" sz="1400" dirty="0">
                          <a:latin typeface="Overpass" panose="020B0604020202020204" charset="0"/>
                        </a:rPr>
                        <a:t>541990</a:t>
                      </a:r>
                    </a:p>
                  </a:txBody>
                  <a:tcPr/>
                </a:tc>
                <a:tc>
                  <a:txBody>
                    <a:bodyPr/>
                    <a:lstStyle/>
                    <a:p>
                      <a:pPr algn="ctr"/>
                      <a:r>
                        <a:rPr lang="en-US" sz="1400" dirty="0">
                          <a:latin typeface="Overpass" panose="020B0604020202020204" charset="0"/>
                        </a:rPr>
                        <a:t>All Other Professional, Scientific, and Technical Services</a:t>
                      </a:r>
                    </a:p>
                  </a:txBody>
                  <a:tcPr/>
                </a:tc>
                <a:tc>
                  <a:txBody>
                    <a:bodyPr/>
                    <a:lstStyle/>
                    <a:p>
                      <a:pPr algn="ctr"/>
                      <a:r>
                        <a:rPr lang="en-US" sz="1400" dirty="0">
                          <a:latin typeface="Overpass" panose="020B0604020202020204" charset="0"/>
                        </a:rPr>
                        <a:t>$1.85B</a:t>
                      </a:r>
                    </a:p>
                  </a:txBody>
                  <a:tcPr/>
                </a:tc>
                <a:extLst>
                  <a:ext uri="{0D108BD9-81ED-4DB2-BD59-A6C34878D82A}">
                    <a16:rowId xmlns:a16="http://schemas.microsoft.com/office/drawing/2014/main" val="3914396113"/>
                  </a:ext>
                </a:extLst>
              </a:tr>
              <a:tr h="283582">
                <a:tc>
                  <a:txBody>
                    <a:bodyPr/>
                    <a:lstStyle/>
                    <a:p>
                      <a:pPr algn="ctr"/>
                      <a:r>
                        <a:rPr lang="en-US" sz="1400" dirty="0">
                          <a:latin typeface="Overpass" panose="020B0604020202020204" charset="0"/>
                        </a:rPr>
                        <a:t>541511</a:t>
                      </a:r>
                    </a:p>
                  </a:txBody>
                  <a:tcPr/>
                </a:tc>
                <a:tc>
                  <a:txBody>
                    <a:bodyPr/>
                    <a:lstStyle/>
                    <a:p>
                      <a:pPr algn="ctr"/>
                      <a:r>
                        <a:rPr lang="en-US" sz="1400" dirty="0">
                          <a:latin typeface="Overpass" panose="020B0604020202020204" charset="0"/>
                        </a:rPr>
                        <a:t>Customer Computer Programming</a:t>
                      </a:r>
                    </a:p>
                  </a:txBody>
                  <a:tcPr/>
                </a:tc>
                <a:tc>
                  <a:txBody>
                    <a:bodyPr/>
                    <a:lstStyle/>
                    <a:p>
                      <a:pPr algn="ctr"/>
                      <a:r>
                        <a:rPr lang="en-US" sz="1400" dirty="0">
                          <a:latin typeface="Overpass" panose="020B0604020202020204" charset="0"/>
                        </a:rPr>
                        <a:t>$1.71B</a:t>
                      </a:r>
                    </a:p>
                  </a:txBody>
                  <a:tcPr/>
                </a:tc>
                <a:extLst>
                  <a:ext uri="{0D108BD9-81ED-4DB2-BD59-A6C34878D82A}">
                    <a16:rowId xmlns:a16="http://schemas.microsoft.com/office/drawing/2014/main" val="4034949847"/>
                  </a:ext>
                </a:extLst>
              </a:tr>
              <a:tr h="283582">
                <a:tc>
                  <a:txBody>
                    <a:bodyPr/>
                    <a:lstStyle/>
                    <a:p>
                      <a:pPr algn="ctr"/>
                      <a:r>
                        <a:rPr lang="en-US" sz="1400" dirty="0">
                          <a:latin typeface="Overpass" panose="020B0604020202020204" charset="0"/>
                        </a:rPr>
                        <a:t>325413</a:t>
                      </a:r>
                    </a:p>
                  </a:txBody>
                  <a:tcPr/>
                </a:tc>
                <a:tc>
                  <a:txBody>
                    <a:bodyPr/>
                    <a:lstStyle/>
                    <a:p>
                      <a:pPr algn="ctr"/>
                      <a:r>
                        <a:rPr lang="en-US" sz="1400" dirty="0">
                          <a:latin typeface="Overpass" panose="020B0604020202020204" charset="0"/>
                        </a:rPr>
                        <a:t>In-Vitro Diagnostic Substance Manufacturing</a:t>
                      </a:r>
                    </a:p>
                  </a:txBody>
                  <a:tcPr/>
                </a:tc>
                <a:tc>
                  <a:txBody>
                    <a:bodyPr/>
                    <a:lstStyle/>
                    <a:p>
                      <a:pPr algn="ctr"/>
                      <a:r>
                        <a:rPr lang="en-US" sz="1400" dirty="0">
                          <a:latin typeface="Overpass" panose="020B0604020202020204" charset="0"/>
                        </a:rPr>
                        <a:t>$1.18B</a:t>
                      </a:r>
                    </a:p>
                  </a:txBody>
                  <a:tcPr/>
                </a:tc>
                <a:extLst>
                  <a:ext uri="{0D108BD9-81ED-4DB2-BD59-A6C34878D82A}">
                    <a16:rowId xmlns:a16="http://schemas.microsoft.com/office/drawing/2014/main" val="2124811129"/>
                  </a:ext>
                </a:extLst>
              </a:tr>
            </a:tbl>
          </a:graphicData>
        </a:graphic>
      </p:graphicFrame>
    </p:spTree>
    <p:extLst>
      <p:ext uri="{BB962C8B-B14F-4D97-AF65-F5344CB8AC3E}">
        <p14:creationId xmlns:p14="http://schemas.microsoft.com/office/powerpoint/2010/main" val="3447307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ECC2D-F9F4-6E03-F3DB-AF0093712E48}"/>
              </a:ext>
            </a:extLst>
          </p:cNvPr>
          <p:cNvSpPr>
            <a:spLocks noGrp="1"/>
          </p:cNvSpPr>
          <p:nvPr>
            <p:ph type="title"/>
          </p:nvPr>
        </p:nvSpPr>
        <p:spPr>
          <a:xfrm>
            <a:off x="91127" y="159215"/>
            <a:ext cx="8721902" cy="707700"/>
          </a:xfrm>
        </p:spPr>
        <p:txBody>
          <a:bodyPr/>
          <a:lstStyle/>
          <a:p>
            <a:pPr algn="ctr"/>
            <a:r>
              <a:rPr lang="en-US" sz="3900" dirty="0"/>
              <a:t>FY23 Top SB HHS NAICS Codes </a:t>
            </a:r>
          </a:p>
        </p:txBody>
      </p:sp>
      <p:graphicFrame>
        <p:nvGraphicFramePr>
          <p:cNvPr id="4" name="Table 5">
            <a:extLst>
              <a:ext uri="{FF2B5EF4-FFF2-40B4-BE49-F238E27FC236}">
                <a16:creationId xmlns:a16="http://schemas.microsoft.com/office/drawing/2014/main" id="{A0C26E8B-1492-4558-5231-E5A536B01F68}"/>
              </a:ext>
            </a:extLst>
          </p:cNvPr>
          <p:cNvGraphicFramePr>
            <a:graphicFrameLocks noGrp="1"/>
          </p:cNvGraphicFramePr>
          <p:nvPr>
            <p:extLst>
              <p:ext uri="{D42A27DB-BD31-4B8C-83A1-F6EECF244321}">
                <p14:modId xmlns:p14="http://schemas.microsoft.com/office/powerpoint/2010/main" val="2254719036"/>
              </p:ext>
            </p:extLst>
          </p:nvPr>
        </p:nvGraphicFramePr>
        <p:xfrm>
          <a:off x="502170" y="1007470"/>
          <a:ext cx="8139659" cy="3713995"/>
        </p:xfrm>
        <a:graphic>
          <a:graphicData uri="http://schemas.openxmlformats.org/drawingml/2006/table">
            <a:tbl>
              <a:tblPr firstRow="1" bandRow="1">
                <a:tableStyleId>{5940675A-B579-460E-94D1-54222C63F5DA}</a:tableStyleId>
              </a:tblPr>
              <a:tblGrid>
                <a:gridCol w="935592">
                  <a:extLst>
                    <a:ext uri="{9D8B030D-6E8A-4147-A177-3AD203B41FA5}">
                      <a16:colId xmlns:a16="http://schemas.microsoft.com/office/drawing/2014/main" val="4168695127"/>
                    </a:ext>
                  </a:extLst>
                </a:gridCol>
                <a:gridCol w="5254553">
                  <a:extLst>
                    <a:ext uri="{9D8B030D-6E8A-4147-A177-3AD203B41FA5}">
                      <a16:colId xmlns:a16="http://schemas.microsoft.com/office/drawing/2014/main" val="3457525821"/>
                    </a:ext>
                  </a:extLst>
                </a:gridCol>
                <a:gridCol w="1949514">
                  <a:extLst>
                    <a:ext uri="{9D8B030D-6E8A-4147-A177-3AD203B41FA5}">
                      <a16:colId xmlns:a16="http://schemas.microsoft.com/office/drawing/2014/main" val="1918558161"/>
                    </a:ext>
                  </a:extLst>
                </a:gridCol>
              </a:tblGrid>
              <a:tr h="33610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b="1" dirty="0">
                          <a:solidFill>
                            <a:schemeClr val="bg1"/>
                          </a:solidFill>
                          <a:latin typeface="Overpass" panose="020B0604020202020204" charset="0"/>
                        </a:rPr>
                        <a:t>NAICS Code</a:t>
                      </a:r>
                    </a:p>
                  </a:txBody>
                  <a:tcPr>
                    <a:solidFill>
                      <a:srgbClr val="1F49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b="1" dirty="0">
                          <a:solidFill>
                            <a:schemeClr val="bg1"/>
                          </a:solidFill>
                          <a:latin typeface="Overpass" panose="020B0604020202020204" charset="0"/>
                        </a:rPr>
                        <a:t>Description</a:t>
                      </a:r>
                    </a:p>
                  </a:txBody>
                  <a:tcPr>
                    <a:solidFill>
                      <a:srgbClr val="1F497D"/>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b="1" dirty="0">
                          <a:solidFill>
                            <a:schemeClr val="bg1"/>
                          </a:solidFill>
                          <a:latin typeface="Overpass" panose="020B0604020202020204" charset="0"/>
                        </a:rPr>
                        <a:t>Dollar Spend</a:t>
                      </a:r>
                    </a:p>
                  </a:txBody>
                  <a:tcPr>
                    <a:solidFill>
                      <a:srgbClr val="1F497D"/>
                    </a:solidFill>
                  </a:tcPr>
                </a:tc>
                <a:extLst>
                  <a:ext uri="{0D108BD9-81ED-4DB2-BD59-A6C34878D82A}">
                    <a16:rowId xmlns:a16="http://schemas.microsoft.com/office/drawing/2014/main" val="3298140503"/>
                  </a:ext>
                </a:extLst>
              </a:tr>
              <a:tr h="228655">
                <a:tc>
                  <a:txBody>
                    <a:bodyPr/>
                    <a:lstStyle/>
                    <a:p>
                      <a:pPr algn="ctr" fontAlgn="t"/>
                      <a:r>
                        <a:rPr lang="en-US" sz="1400" b="0" i="0" u="none" strike="noStrike" dirty="0">
                          <a:solidFill>
                            <a:schemeClr val="tx1"/>
                          </a:solidFill>
                          <a:effectLst/>
                          <a:latin typeface="Overpass" panose="020B0604020202020204" charset="0"/>
                        </a:rPr>
                        <a:t>541512</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Computer Systems Design Services</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$1.3B</a:t>
                      </a:r>
                    </a:p>
                  </a:txBody>
                  <a:tcPr/>
                </a:tc>
                <a:extLst>
                  <a:ext uri="{0D108BD9-81ED-4DB2-BD59-A6C34878D82A}">
                    <a16:rowId xmlns:a16="http://schemas.microsoft.com/office/drawing/2014/main" val="1168756716"/>
                  </a:ext>
                </a:extLst>
              </a:tr>
              <a:tr h="228655">
                <a:tc>
                  <a:txBody>
                    <a:bodyPr/>
                    <a:lstStyle/>
                    <a:p>
                      <a:pPr algn="ctr" fontAlgn="t"/>
                      <a:r>
                        <a:rPr lang="en-US" sz="1400" b="0" i="0" u="none" strike="noStrike" dirty="0">
                          <a:solidFill>
                            <a:schemeClr val="tx1"/>
                          </a:solidFill>
                          <a:effectLst/>
                          <a:latin typeface="Overpass" panose="020B0604020202020204" charset="0"/>
                        </a:rPr>
                        <a:t>541519</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Other Computer Related Services</a:t>
                      </a:r>
                    </a:p>
                  </a:txBody>
                  <a:tcPr marL="6350" marR="6350" marT="6350" marB="0"/>
                </a:tc>
                <a:tc>
                  <a:txBody>
                    <a:bodyPr/>
                    <a:lstStyle/>
                    <a:p>
                      <a:pPr algn="ctr"/>
                      <a:r>
                        <a:rPr lang="en-US" sz="1400" dirty="0">
                          <a:solidFill>
                            <a:schemeClr val="tx1"/>
                          </a:solidFill>
                          <a:latin typeface="Overpass" panose="020B0604020202020204" charset="0"/>
                        </a:rPr>
                        <a:t>$1.2B</a:t>
                      </a:r>
                    </a:p>
                  </a:txBody>
                  <a:tcPr/>
                </a:tc>
                <a:extLst>
                  <a:ext uri="{0D108BD9-81ED-4DB2-BD59-A6C34878D82A}">
                    <a16:rowId xmlns:a16="http://schemas.microsoft.com/office/drawing/2014/main" val="3487335388"/>
                  </a:ext>
                </a:extLst>
              </a:tr>
              <a:tr h="228655">
                <a:tc>
                  <a:txBody>
                    <a:bodyPr/>
                    <a:lstStyle/>
                    <a:p>
                      <a:pPr algn="ctr" fontAlgn="t"/>
                      <a:r>
                        <a:rPr lang="en-US" sz="1400" b="0" i="0" u="none" strike="noStrike" dirty="0">
                          <a:solidFill>
                            <a:schemeClr val="tx1"/>
                          </a:solidFill>
                          <a:effectLst/>
                          <a:latin typeface="Overpass" panose="020B0604020202020204" charset="0"/>
                        </a:rPr>
                        <a:t>541611</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Administrative Management and General Management Consulting Services</a:t>
                      </a:r>
                    </a:p>
                  </a:txBody>
                  <a:tcPr marL="6350" marR="6350" marT="6350" marB="0"/>
                </a:tc>
                <a:tc>
                  <a:txBody>
                    <a:bodyPr/>
                    <a:lstStyle/>
                    <a:p>
                      <a:pPr algn="ctr"/>
                      <a:r>
                        <a:rPr lang="en-US" sz="1400" dirty="0">
                          <a:solidFill>
                            <a:schemeClr val="tx1"/>
                          </a:solidFill>
                          <a:latin typeface="Overpass" panose="020B0604020202020204" charset="0"/>
                        </a:rPr>
                        <a:t>$810M</a:t>
                      </a:r>
                    </a:p>
                  </a:txBody>
                  <a:tcPr/>
                </a:tc>
                <a:extLst>
                  <a:ext uri="{0D108BD9-81ED-4DB2-BD59-A6C34878D82A}">
                    <a16:rowId xmlns:a16="http://schemas.microsoft.com/office/drawing/2014/main" val="3546205896"/>
                  </a:ext>
                </a:extLst>
              </a:tr>
              <a:tr h="228655">
                <a:tc>
                  <a:txBody>
                    <a:bodyPr/>
                    <a:lstStyle/>
                    <a:p>
                      <a:pPr algn="ctr" fontAlgn="t"/>
                      <a:r>
                        <a:rPr lang="en-US" sz="1400" b="0" i="0" u="none" strike="noStrike" dirty="0">
                          <a:solidFill>
                            <a:schemeClr val="tx1"/>
                          </a:solidFill>
                          <a:effectLst/>
                          <a:latin typeface="Overpass" panose="020B0604020202020204" charset="0"/>
                        </a:rPr>
                        <a:t>541511</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Custom Computer Programming Services</a:t>
                      </a:r>
                    </a:p>
                  </a:txBody>
                  <a:tcPr marL="6350" marR="6350" marT="6350" marB="0"/>
                </a:tc>
                <a:tc>
                  <a:txBody>
                    <a:bodyPr/>
                    <a:lstStyle/>
                    <a:p>
                      <a:pPr algn="ctr"/>
                      <a:r>
                        <a:rPr lang="en-US" sz="1400" dirty="0">
                          <a:solidFill>
                            <a:schemeClr val="tx1"/>
                          </a:solidFill>
                          <a:latin typeface="Overpass" panose="020B0604020202020204" charset="0"/>
                        </a:rPr>
                        <a:t>$796M</a:t>
                      </a:r>
                    </a:p>
                  </a:txBody>
                  <a:tcPr/>
                </a:tc>
                <a:extLst>
                  <a:ext uri="{0D108BD9-81ED-4DB2-BD59-A6C34878D82A}">
                    <a16:rowId xmlns:a16="http://schemas.microsoft.com/office/drawing/2014/main" val="1512099819"/>
                  </a:ext>
                </a:extLst>
              </a:tr>
              <a:tr h="372625">
                <a:tc>
                  <a:txBody>
                    <a:bodyPr/>
                    <a:lstStyle/>
                    <a:p>
                      <a:pPr algn="ctr" fontAlgn="t"/>
                      <a:r>
                        <a:rPr lang="en-US" sz="1400" b="0" i="0" u="none" strike="noStrike" dirty="0">
                          <a:solidFill>
                            <a:schemeClr val="tx1"/>
                          </a:solidFill>
                          <a:effectLst/>
                          <a:latin typeface="Overpass" panose="020B0604020202020204" charset="0"/>
                        </a:rPr>
                        <a:t>541714</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Research and Technology in Biotechnology (except Nanobiotechnology)11</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$736M</a:t>
                      </a:r>
                    </a:p>
                  </a:txBody>
                  <a:tcPr/>
                </a:tc>
                <a:extLst>
                  <a:ext uri="{0D108BD9-81ED-4DB2-BD59-A6C34878D82A}">
                    <a16:rowId xmlns:a16="http://schemas.microsoft.com/office/drawing/2014/main" val="30275898"/>
                  </a:ext>
                </a:extLst>
              </a:tr>
              <a:tr h="228655">
                <a:tc>
                  <a:txBody>
                    <a:bodyPr/>
                    <a:lstStyle/>
                    <a:p>
                      <a:pPr algn="ctr" fontAlgn="t"/>
                      <a:r>
                        <a:rPr lang="en-US" sz="1400" b="0" i="0" u="none" strike="noStrike" dirty="0">
                          <a:solidFill>
                            <a:schemeClr val="tx1"/>
                          </a:solidFill>
                          <a:effectLst/>
                          <a:latin typeface="Overpass" panose="020B0604020202020204" charset="0"/>
                        </a:rPr>
                        <a:t>325413</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In-Vitro Diagnostic Substance Manufacturing</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$619M</a:t>
                      </a:r>
                    </a:p>
                  </a:txBody>
                  <a:tcPr/>
                </a:tc>
                <a:extLst>
                  <a:ext uri="{0D108BD9-81ED-4DB2-BD59-A6C34878D82A}">
                    <a16:rowId xmlns:a16="http://schemas.microsoft.com/office/drawing/2014/main" val="952711770"/>
                  </a:ext>
                </a:extLst>
              </a:tr>
              <a:tr h="372625">
                <a:tc>
                  <a:txBody>
                    <a:bodyPr/>
                    <a:lstStyle/>
                    <a:p>
                      <a:pPr algn="ctr" fontAlgn="t"/>
                      <a:r>
                        <a:rPr lang="en-US" sz="1400" b="0" i="0" u="none" strike="noStrike" dirty="0">
                          <a:solidFill>
                            <a:schemeClr val="tx1"/>
                          </a:solidFill>
                          <a:effectLst/>
                          <a:latin typeface="Overpass" panose="020B0604020202020204" charset="0"/>
                        </a:rPr>
                        <a:t>541715</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Research and Development in the Physical, Engineering, and Life Sciences (except Nanotechnology and Biotechnology) 11</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$547M</a:t>
                      </a:r>
                    </a:p>
                  </a:txBody>
                  <a:tcPr/>
                </a:tc>
                <a:extLst>
                  <a:ext uri="{0D108BD9-81ED-4DB2-BD59-A6C34878D82A}">
                    <a16:rowId xmlns:a16="http://schemas.microsoft.com/office/drawing/2014/main" val="1621134512"/>
                  </a:ext>
                </a:extLst>
              </a:tr>
              <a:tr h="372625">
                <a:tc>
                  <a:txBody>
                    <a:bodyPr/>
                    <a:lstStyle/>
                    <a:p>
                      <a:pPr algn="ctr" fontAlgn="t"/>
                      <a:r>
                        <a:rPr lang="en-US" sz="1400" b="0" i="0" u="none" strike="noStrike" dirty="0">
                          <a:solidFill>
                            <a:schemeClr val="tx1"/>
                          </a:solidFill>
                          <a:effectLst/>
                          <a:latin typeface="Overpass" panose="020B0604020202020204" charset="0"/>
                        </a:rPr>
                        <a:t>541990</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All Other Professional, Scientific, and Technical Services</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$480M</a:t>
                      </a:r>
                    </a:p>
                  </a:txBody>
                  <a:tcPr/>
                </a:tc>
                <a:extLst>
                  <a:ext uri="{0D108BD9-81ED-4DB2-BD59-A6C34878D82A}">
                    <a16:rowId xmlns:a16="http://schemas.microsoft.com/office/drawing/2014/main" val="664462316"/>
                  </a:ext>
                </a:extLst>
              </a:tr>
              <a:tr h="228655">
                <a:tc>
                  <a:txBody>
                    <a:bodyPr/>
                    <a:lstStyle/>
                    <a:p>
                      <a:pPr algn="ctr" fontAlgn="t"/>
                      <a:r>
                        <a:rPr lang="en-US" sz="1400" b="0" i="0" u="none" strike="noStrike" dirty="0">
                          <a:solidFill>
                            <a:schemeClr val="tx1"/>
                          </a:solidFill>
                          <a:effectLst/>
                          <a:latin typeface="Overpass" panose="020B0604020202020204" charset="0"/>
                        </a:rPr>
                        <a:t>236220</a:t>
                      </a:r>
                    </a:p>
                  </a:txBody>
                  <a:tcPr marL="6350" marR="6350" marT="6350" marB="0"/>
                </a:tc>
                <a:tc>
                  <a:txBody>
                    <a:bodyPr/>
                    <a:lstStyle/>
                    <a:p>
                      <a:pPr algn="ctr" fontAlgn="t"/>
                      <a:r>
                        <a:rPr lang="en-US" sz="1400" b="0" i="0" u="none" strike="noStrike" dirty="0">
                          <a:solidFill>
                            <a:schemeClr val="tx1"/>
                          </a:solidFill>
                          <a:effectLst/>
                          <a:latin typeface="Overpass" panose="020B0604020202020204" charset="0"/>
                        </a:rPr>
                        <a:t>Commercial and Institutional Building Construction</a:t>
                      </a:r>
                    </a:p>
                  </a:txBody>
                  <a:tcPr marL="6350" marR="6350" marT="635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solidFill>
                            <a:schemeClr val="tx1"/>
                          </a:solidFill>
                          <a:latin typeface="Overpass" panose="020B0604020202020204" charset="0"/>
                        </a:rPr>
                        <a:t>$333M</a:t>
                      </a:r>
                    </a:p>
                  </a:txBody>
                  <a:tcPr/>
                </a:tc>
                <a:extLst>
                  <a:ext uri="{0D108BD9-81ED-4DB2-BD59-A6C34878D82A}">
                    <a16:rowId xmlns:a16="http://schemas.microsoft.com/office/drawing/2014/main" val="2959970585"/>
                  </a:ext>
                </a:extLst>
              </a:tr>
            </a:tbl>
          </a:graphicData>
        </a:graphic>
      </p:graphicFrame>
    </p:spTree>
    <p:extLst>
      <p:ext uri="{BB962C8B-B14F-4D97-AF65-F5344CB8AC3E}">
        <p14:creationId xmlns:p14="http://schemas.microsoft.com/office/powerpoint/2010/main" val="992075104"/>
      </p:ext>
    </p:extLst>
  </p:cSld>
  <p:clrMapOvr>
    <a:masterClrMapping/>
  </p:clrMapOvr>
</p:sld>
</file>

<file path=ppt/theme/theme1.xml><?xml version="1.0" encoding="utf-8"?>
<a:theme xmlns:a="http://schemas.openxmlformats.org/drawingml/2006/main" name="Minimal Marketing by Slidesgo XL">
  <a:themeElements>
    <a:clrScheme name="Simple Light">
      <a:dk1>
        <a:srgbClr val="278FD8"/>
      </a:dk1>
      <a:lt1>
        <a:srgbClr val="FFFFFF"/>
      </a:lt1>
      <a:dk2>
        <a:srgbClr val="FFFFFF"/>
      </a:dk2>
      <a:lt2>
        <a:srgbClr val="FFFFFF"/>
      </a:lt2>
      <a:accent1>
        <a:srgbClr val="278FD8"/>
      </a:accent1>
      <a:accent2>
        <a:srgbClr val="278FD8"/>
      </a:accent2>
      <a:accent3>
        <a:srgbClr val="FFFFFF"/>
      </a:accent3>
      <a:accent4>
        <a:srgbClr val="278FD8"/>
      </a:accent4>
      <a:accent5>
        <a:srgbClr val="FFFFFF"/>
      </a:accent5>
      <a:accent6>
        <a:srgbClr val="278FD8"/>
      </a:accent6>
      <a:hlink>
        <a:srgbClr val="278F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1354</Words>
  <Application>Microsoft Office PowerPoint</Application>
  <PresentationFormat>On-screen Show (16:9)</PresentationFormat>
  <Paragraphs>221</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Bebas Neue</vt:lpstr>
      <vt:lpstr>Overpass</vt:lpstr>
      <vt:lpstr>Fira Sans Extra Condensed Medium</vt:lpstr>
      <vt:lpstr>Overpass Light</vt:lpstr>
      <vt:lpstr>Roboto Slab Light</vt:lpstr>
      <vt:lpstr>Arial</vt:lpstr>
      <vt:lpstr>Wingdings</vt:lpstr>
      <vt:lpstr>Minimal Marketing by Slidesgo XL</vt:lpstr>
      <vt:lpstr>HHS OSDBU Updates Montgomery county Chamber of commerce HHS Opportunities April 18, 2024  </vt:lpstr>
      <vt:lpstr>HHS Office of Small and Disadvantaged Business Utilization (OSDBU)</vt:lpstr>
      <vt:lpstr>FY24 HHS OSDBU Focus areas</vt:lpstr>
      <vt:lpstr>HHS Small Business Professionals Based on OpDiv</vt:lpstr>
      <vt:lpstr>HHS FY23 Small business goal achievements</vt:lpstr>
      <vt:lpstr>HHS FY24 Small business goals</vt:lpstr>
      <vt:lpstr>FY23 Top HHS 10 Operating Divisions by Dollar Spend </vt:lpstr>
      <vt:lpstr>FY23 Top HHS NAICS Codes </vt:lpstr>
      <vt:lpstr>FY23 Top SB HHS NAICS Codes </vt:lpstr>
      <vt:lpstr>*New* Vendor Engagement Events </vt:lpstr>
      <vt:lpstr>New Small Business Customer Experience (SBCX)  Teaming Partner Portal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Empowering SES:  Navigating the Small Business Goals Performance Requirement</dc:title>
  <dc:creator>Douglas, Arielle (HHS/ASFR)</dc:creator>
  <cp:lastModifiedBy>Dorothy Callahan</cp:lastModifiedBy>
  <cp:revision>22</cp:revision>
  <cp:lastPrinted>2024-01-24T17:38:33Z</cp:lastPrinted>
  <dcterms:modified xsi:type="dcterms:W3CDTF">2024-04-15T17:01:23Z</dcterms:modified>
</cp:coreProperties>
</file>